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5" r:id="rId6"/>
    <p:sldId id="266" r:id="rId7"/>
    <p:sldId id="267" r:id="rId8"/>
    <p:sldId id="268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DCF314-1382-4BF1-B305-71EA67F2C964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3D9104-ED77-45F3-A585-11DCAE5FA5CD}">
      <dgm:prSet phldrT="[Текст]"/>
      <dgm:spPr/>
      <dgm:t>
        <a:bodyPr/>
        <a:lstStyle/>
        <a:p>
          <a:r>
            <a:rPr lang="kk-KZ" dirty="0" smtClean="0"/>
            <a:t>Мүлікті жалға беру, сатып алу, сату, меншік нысанын өзгерту (түрлендіру);</a:t>
          </a:r>
          <a:endParaRPr lang="ru-RU" dirty="0"/>
        </a:p>
      </dgm:t>
    </dgm:pt>
    <dgm:pt modelId="{3731F4EA-6E6A-441A-9194-F81984016440}" type="parTrans" cxnId="{BF42C969-8344-4C8E-BD35-0A17A34E74FB}">
      <dgm:prSet/>
      <dgm:spPr/>
      <dgm:t>
        <a:bodyPr/>
        <a:lstStyle/>
        <a:p>
          <a:endParaRPr lang="ru-RU"/>
        </a:p>
      </dgm:t>
    </dgm:pt>
    <dgm:pt modelId="{308A758B-DCEF-4A89-82A0-016BBB645062}" type="sibTrans" cxnId="{BF42C969-8344-4C8E-BD35-0A17A34E74FB}">
      <dgm:prSet/>
      <dgm:spPr/>
      <dgm:t>
        <a:bodyPr/>
        <a:lstStyle/>
        <a:p>
          <a:endParaRPr lang="ru-RU"/>
        </a:p>
      </dgm:t>
    </dgm:pt>
    <dgm:pt modelId="{3C7A25D5-D0F6-43D6-9209-E2BF26AB46CA}">
      <dgm:prSet/>
      <dgm:spPr/>
      <dgm:t>
        <a:bodyPr/>
        <a:lstStyle/>
        <a:p>
          <a:r>
            <a:rPr lang="en-US" smtClean="0"/>
            <a:t>Ø     </a:t>
          </a:r>
          <a:r>
            <a:rPr lang="kk-KZ" smtClean="0"/>
            <a:t>Жойылу (бөлу) балансын жасауға дейін субъектінің жойылуы (қайта құрылуы) және ҚР заңнамасымен қарастырылған басқа жағдайлар;</a:t>
          </a:r>
          <a:endParaRPr lang="kk-KZ" dirty="0"/>
        </a:p>
      </dgm:t>
    </dgm:pt>
    <dgm:pt modelId="{D91AF787-5D67-4D34-ABC7-6EBA88BB442D}" type="parTrans" cxnId="{B2D3B6C2-4379-4C08-9CD8-82B71B1E5996}">
      <dgm:prSet/>
      <dgm:spPr/>
      <dgm:t>
        <a:bodyPr/>
        <a:lstStyle/>
        <a:p>
          <a:endParaRPr lang="ru-RU"/>
        </a:p>
      </dgm:t>
    </dgm:pt>
    <dgm:pt modelId="{6E575AEC-2F29-454D-9619-5E63CE5F91E8}" type="sibTrans" cxnId="{B2D3B6C2-4379-4C08-9CD8-82B71B1E5996}">
      <dgm:prSet/>
      <dgm:spPr/>
      <dgm:t>
        <a:bodyPr/>
        <a:lstStyle/>
        <a:p>
          <a:endParaRPr lang="ru-RU"/>
        </a:p>
      </dgm:t>
    </dgm:pt>
    <dgm:pt modelId="{F3151587-BDB8-4E4B-9606-83E2AF662638}">
      <dgm:prSet/>
      <dgm:spPr/>
      <dgm:t>
        <a:bodyPr/>
        <a:lstStyle/>
        <a:p>
          <a:r>
            <a:rPr lang="en-US" smtClean="0"/>
            <a:t>Ø     </a:t>
          </a:r>
          <a:r>
            <a:rPr lang="kk-KZ" smtClean="0"/>
            <a:t>Нормативтік құжаттармен белгіленген негізгі құралдарды, ТМҚ және басқа да құндылықтарды қайта бағалау;</a:t>
          </a:r>
          <a:endParaRPr lang="kk-KZ" dirty="0"/>
        </a:p>
      </dgm:t>
    </dgm:pt>
    <dgm:pt modelId="{470190F3-A1DE-4F29-BCAC-C4EB4450F635}" type="parTrans" cxnId="{625BF1A1-5D13-40DA-92C8-55E433A37722}">
      <dgm:prSet/>
      <dgm:spPr/>
      <dgm:t>
        <a:bodyPr/>
        <a:lstStyle/>
        <a:p>
          <a:endParaRPr lang="ru-RU"/>
        </a:p>
      </dgm:t>
    </dgm:pt>
    <dgm:pt modelId="{7A07CEEC-3CAE-4E15-9B4D-EAA885B75808}" type="sibTrans" cxnId="{625BF1A1-5D13-40DA-92C8-55E433A37722}">
      <dgm:prSet/>
      <dgm:spPr/>
      <dgm:t>
        <a:bodyPr/>
        <a:lstStyle/>
        <a:p>
          <a:endParaRPr lang="ru-RU"/>
        </a:p>
      </dgm:t>
    </dgm:pt>
    <dgm:pt modelId="{29503F6E-4647-4510-8619-DF7555D58AC3}">
      <dgm:prSet/>
      <dgm:spPr/>
      <dgm:t>
        <a:bodyPr/>
        <a:lstStyle/>
        <a:p>
          <a:r>
            <a:rPr lang="en-US" smtClean="0"/>
            <a:t>Ø     </a:t>
          </a:r>
          <a:r>
            <a:rPr lang="kk-KZ" smtClean="0"/>
            <a:t>Авария, өрт және басқа да табиғи апаттар, төтенше жағдайлар;</a:t>
          </a:r>
          <a:endParaRPr lang="kk-KZ" dirty="0"/>
        </a:p>
      </dgm:t>
    </dgm:pt>
    <dgm:pt modelId="{C19FF338-FBA7-436C-8575-9D09381050AB}" type="parTrans" cxnId="{8A88A49A-A2DB-4755-8583-AF625FACEADF}">
      <dgm:prSet/>
      <dgm:spPr/>
      <dgm:t>
        <a:bodyPr/>
        <a:lstStyle/>
        <a:p>
          <a:endParaRPr lang="ru-RU"/>
        </a:p>
      </dgm:t>
    </dgm:pt>
    <dgm:pt modelId="{6BD2245E-6A0C-4D08-B2B8-9B35579060F0}" type="sibTrans" cxnId="{8A88A49A-A2DB-4755-8583-AF625FACEADF}">
      <dgm:prSet/>
      <dgm:spPr/>
      <dgm:t>
        <a:bodyPr/>
        <a:lstStyle/>
        <a:p>
          <a:endParaRPr lang="ru-RU"/>
        </a:p>
      </dgm:t>
    </dgm:pt>
    <dgm:pt modelId="{2BE0FD18-FE28-4F45-8FBD-A1A08FF5609F}">
      <dgm:prSet/>
      <dgm:spPr/>
      <dgm:t>
        <a:bodyPr/>
        <a:lstStyle/>
        <a:p>
          <a:r>
            <a:rPr lang="en-US" smtClean="0"/>
            <a:t>Ø     </a:t>
          </a:r>
          <a:r>
            <a:rPr lang="kk-KZ" smtClean="0"/>
            <a:t>Құндылықтарды асыра пайдалану, ұрлау, зиян келтіру фактілерінің анықталуы;</a:t>
          </a:r>
          <a:endParaRPr lang="kk-KZ" dirty="0"/>
        </a:p>
      </dgm:t>
    </dgm:pt>
    <dgm:pt modelId="{B2E1A308-E0EF-46A5-8165-458B9A1B9BF4}" type="parTrans" cxnId="{6EE82FB5-7BD9-4C6D-9A7C-D979FF7F8572}">
      <dgm:prSet/>
      <dgm:spPr/>
      <dgm:t>
        <a:bodyPr/>
        <a:lstStyle/>
        <a:p>
          <a:endParaRPr lang="ru-RU"/>
        </a:p>
      </dgm:t>
    </dgm:pt>
    <dgm:pt modelId="{0852F5CD-F179-4579-AC85-8503F2BFE68A}" type="sibTrans" cxnId="{6EE82FB5-7BD9-4C6D-9A7C-D979FF7F8572}">
      <dgm:prSet/>
      <dgm:spPr/>
      <dgm:t>
        <a:bodyPr/>
        <a:lstStyle/>
        <a:p>
          <a:endParaRPr lang="ru-RU"/>
        </a:p>
      </dgm:t>
    </dgm:pt>
    <dgm:pt modelId="{0B29E3DD-3CF3-47B2-AC75-A26B83687F43}">
      <dgm:prSet/>
      <dgm:spPr/>
      <dgm:t>
        <a:bodyPr/>
        <a:lstStyle/>
        <a:p>
          <a:r>
            <a:rPr lang="en-US" smtClean="0"/>
            <a:t>Ø     </a:t>
          </a:r>
          <a:r>
            <a:rPr lang="kk-KZ" smtClean="0"/>
            <a:t>Материалдарға жауапты тұлғалардың ауысуы (басшының талабы бойынша, бір немесе бірнеше мүшенің кетуіне байланысты);</a:t>
          </a:r>
          <a:endParaRPr lang="kk-KZ" dirty="0"/>
        </a:p>
      </dgm:t>
    </dgm:pt>
    <dgm:pt modelId="{E7E14FBE-7D86-4263-A3FC-E6722FC8F37E}" type="parTrans" cxnId="{DF2501C0-5596-49C7-93C1-99DA457B6DAA}">
      <dgm:prSet/>
      <dgm:spPr/>
      <dgm:t>
        <a:bodyPr/>
        <a:lstStyle/>
        <a:p>
          <a:endParaRPr lang="ru-RU"/>
        </a:p>
      </dgm:t>
    </dgm:pt>
    <dgm:pt modelId="{235F04C6-FCC2-4041-85CC-DC71FA9477D4}" type="sibTrans" cxnId="{DF2501C0-5596-49C7-93C1-99DA457B6DAA}">
      <dgm:prSet/>
      <dgm:spPr/>
      <dgm:t>
        <a:bodyPr/>
        <a:lstStyle/>
        <a:p>
          <a:endParaRPr lang="ru-RU"/>
        </a:p>
      </dgm:t>
    </dgm:pt>
    <dgm:pt modelId="{52EDB932-6E4F-447E-956B-98B3277141C2}">
      <dgm:prSet/>
      <dgm:spPr/>
      <dgm:t>
        <a:bodyPr/>
        <a:lstStyle/>
        <a:p>
          <a:r>
            <a:rPr lang="en-US" smtClean="0"/>
            <a:t>Ø     </a:t>
          </a:r>
          <a:r>
            <a:rPr lang="kk-KZ" smtClean="0"/>
            <a:t>Тауарлардың жеткіліксіздігі үшін сатып алушыдан кінарат-талап келіп түскенде (жабдықтаушының кінарат-талапты өтеуден бас тартуы);</a:t>
          </a:r>
          <a:endParaRPr lang="kk-KZ" dirty="0"/>
        </a:p>
      </dgm:t>
    </dgm:pt>
    <dgm:pt modelId="{F51845C8-8515-4CC4-9ED7-E544048565D1}" type="parTrans" cxnId="{4669DF76-945F-4FD2-972A-30F52E67C83E}">
      <dgm:prSet/>
      <dgm:spPr/>
      <dgm:t>
        <a:bodyPr/>
        <a:lstStyle/>
        <a:p>
          <a:endParaRPr lang="ru-RU"/>
        </a:p>
      </dgm:t>
    </dgm:pt>
    <dgm:pt modelId="{CBF07BC3-2885-40BD-B2AD-0C39C3051E5B}" type="sibTrans" cxnId="{4669DF76-945F-4FD2-972A-30F52E67C83E}">
      <dgm:prSet/>
      <dgm:spPr/>
      <dgm:t>
        <a:bodyPr/>
        <a:lstStyle/>
        <a:p>
          <a:endParaRPr lang="ru-RU"/>
        </a:p>
      </dgm:t>
    </dgm:pt>
    <dgm:pt modelId="{17B70BB7-176C-496B-BC6B-7312068CA51D}">
      <dgm:prSet/>
      <dgm:spPr/>
      <dgm:t>
        <a:bodyPr/>
        <a:lstStyle/>
        <a:p>
          <a:r>
            <a:rPr lang="en-US" smtClean="0"/>
            <a:t>Ø     </a:t>
          </a:r>
          <a:r>
            <a:rPr lang="kk-KZ" smtClean="0"/>
            <a:t>Жылдық қаржылық есеп жасаған кезде.</a:t>
          </a:r>
          <a:endParaRPr lang="kk-KZ" dirty="0"/>
        </a:p>
      </dgm:t>
    </dgm:pt>
    <dgm:pt modelId="{3517F5DC-58EE-44FE-807A-F900BCBEF043}" type="parTrans" cxnId="{62326D54-E31B-45DC-93DD-E56958402922}">
      <dgm:prSet/>
      <dgm:spPr/>
      <dgm:t>
        <a:bodyPr/>
        <a:lstStyle/>
        <a:p>
          <a:endParaRPr lang="ru-RU"/>
        </a:p>
      </dgm:t>
    </dgm:pt>
    <dgm:pt modelId="{AF083625-B52C-4442-988B-509A11830B07}" type="sibTrans" cxnId="{62326D54-E31B-45DC-93DD-E56958402922}">
      <dgm:prSet/>
      <dgm:spPr/>
      <dgm:t>
        <a:bodyPr/>
        <a:lstStyle/>
        <a:p>
          <a:endParaRPr lang="ru-RU"/>
        </a:p>
      </dgm:t>
    </dgm:pt>
    <dgm:pt modelId="{1A01687A-8A3B-45DC-81F7-8E6DDB311C05}" type="pres">
      <dgm:prSet presAssocID="{74DCF314-1382-4BF1-B305-71EA67F2C96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4140C6-7027-4674-8525-0BCAE1A644E7}" type="pres">
      <dgm:prSet presAssocID="{343D9104-ED77-45F3-A585-11DCAE5FA5CD}" presName="composite" presStyleCnt="0"/>
      <dgm:spPr/>
    </dgm:pt>
    <dgm:pt modelId="{C16AC63F-F92B-4E0E-8090-17A4EB9E1D79}" type="pres">
      <dgm:prSet presAssocID="{343D9104-ED77-45F3-A585-11DCAE5FA5CD}" presName="rect1" presStyleLbl="tr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E491D-B485-4EB8-B950-F4E7CD533A36}" type="pres">
      <dgm:prSet presAssocID="{343D9104-ED77-45F3-A585-11DCAE5FA5CD}" presName="rect2" presStyleLbl="fgImgPlace1" presStyleIdx="0" presStyleCnt="8" custScaleY="7483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6F8E85C-2D11-49C9-92CE-63A58123C3BD}" type="pres">
      <dgm:prSet presAssocID="{308A758B-DCEF-4A89-82A0-016BBB645062}" presName="sibTrans" presStyleCnt="0"/>
      <dgm:spPr/>
    </dgm:pt>
    <dgm:pt modelId="{62B69992-8442-4483-A52B-73D943B04763}" type="pres">
      <dgm:prSet presAssocID="{3C7A25D5-D0F6-43D6-9209-E2BF26AB46CA}" presName="composite" presStyleCnt="0"/>
      <dgm:spPr/>
    </dgm:pt>
    <dgm:pt modelId="{B8B0B7B3-0AE3-43C3-BFBF-38FF5470DE81}" type="pres">
      <dgm:prSet presAssocID="{3C7A25D5-D0F6-43D6-9209-E2BF26AB46CA}" presName="rect1" presStyleLbl="tr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75A45C-EA88-46E9-BD57-E25F91C5A748}" type="pres">
      <dgm:prSet presAssocID="{3C7A25D5-D0F6-43D6-9209-E2BF26AB46CA}" presName="rect2" presStyleLbl="fgImgPlace1" presStyleIdx="1" presStyleCnt="8" custScaleY="8523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B06E47E-3751-402E-A90B-809DF0C46277}" type="pres">
      <dgm:prSet presAssocID="{6E575AEC-2F29-454D-9619-5E63CE5F91E8}" presName="sibTrans" presStyleCnt="0"/>
      <dgm:spPr/>
    </dgm:pt>
    <dgm:pt modelId="{3DEAB7D9-AAFA-4086-9B99-ACE61BB8F828}" type="pres">
      <dgm:prSet presAssocID="{F3151587-BDB8-4E4B-9606-83E2AF662638}" presName="composite" presStyleCnt="0"/>
      <dgm:spPr/>
    </dgm:pt>
    <dgm:pt modelId="{D68E51A8-C329-4741-BA32-D5E1102C122F}" type="pres">
      <dgm:prSet presAssocID="{F3151587-BDB8-4E4B-9606-83E2AF662638}" presName="rect1" presStyleLbl="tr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8C13EE-5BC3-45CC-B636-24E8226E5164}" type="pres">
      <dgm:prSet presAssocID="{F3151587-BDB8-4E4B-9606-83E2AF662638}" presName="rect2" presStyleLbl="fgImgPlace1" presStyleIdx="2" presStyleCnt="8" custScaleY="7595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CD2871E-0481-41F9-AB71-1E839D66430F}" type="pres">
      <dgm:prSet presAssocID="{7A07CEEC-3CAE-4E15-9B4D-EAA885B75808}" presName="sibTrans" presStyleCnt="0"/>
      <dgm:spPr/>
    </dgm:pt>
    <dgm:pt modelId="{1F2D285E-1C78-498E-8DEA-F3C6E6EDF3E5}" type="pres">
      <dgm:prSet presAssocID="{29503F6E-4647-4510-8619-DF7555D58AC3}" presName="composite" presStyleCnt="0"/>
      <dgm:spPr/>
    </dgm:pt>
    <dgm:pt modelId="{39F46261-97FA-4432-B7E8-B0B60BE386BC}" type="pres">
      <dgm:prSet presAssocID="{29503F6E-4647-4510-8619-DF7555D58AC3}" presName="rect1" presStyleLbl="tr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27FF6-1A52-4993-9D4B-F4BFC02B14AF}" type="pres">
      <dgm:prSet presAssocID="{29503F6E-4647-4510-8619-DF7555D58AC3}" presName="rect2" presStyleLbl="fgImgPlace1" presStyleIdx="3" presStyleCnt="8" custScaleY="8468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D75F4FC2-34CC-43DC-933E-CFC39112C88E}" type="pres">
      <dgm:prSet presAssocID="{6BD2245E-6A0C-4D08-B2B8-9B35579060F0}" presName="sibTrans" presStyleCnt="0"/>
      <dgm:spPr/>
    </dgm:pt>
    <dgm:pt modelId="{3A69107F-84F9-44BD-8840-E16312F0C98D}" type="pres">
      <dgm:prSet presAssocID="{2BE0FD18-FE28-4F45-8FBD-A1A08FF5609F}" presName="composite" presStyleCnt="0"/>
      <dgm:spPr/>
    </dgm:pt>
    <dgm:pt modelId="{833E0C5D-94C3-4786-9296-C7DA93CBF637}" type="pres">
      <dgm:prSet presAssocID="{2BE0FD18-FE28-4F45-8FBD-A1A08FF5609F}" presName="rect1" presStyleLbl="tr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D3260-5959-406C-B578-A1C7B7B005E3}" type="pres">
      <dgm:prSet presAssocID="{2BE0FD18-FE28-4F45-8FBD-A1A08FF5609F}" presName="rect2" presStyleLbl="fgImgPlace1" presStyleIdx="4" presStyleCnt="8" custScaleY="81169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9B4E57C9-8902-445B-9EDA-4B237BACD4D0}" type="pres">
      <dgm:prSet presAssocID="{0852F5CD-F179-4579-AC85-8503F2BFE68A}" presName="sibTrans" presStyleCnt="0"/>
      <dgm:spPr/>
    </dgm:pt>
    <dgm:pt modelId="{1FD90296-2219-4D5E-B7C0-44910D141765}" type="pres">
      <dgm:prSet presAssocID="{0B29E3DD-3CF3-47B2-AC75-A26B83687F43}" presName="composite" presStyleCnt="0"/>
      <dgm:spPr/>
    </dgm:pt>
    <dgm:pt modelId="{36B18A65-512B-407A-8E94-1EF22941F93E}" type="pres">
      <dgm:prSet presAssocID="{0B29E3DD-3CF3-47B2-AC75-A26B83687F43}" presName="rect1" presStyleLbl="tr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824BF-BEBB-4C68-8FB7-967949ADE80D}" type="pres">
      <dgm:prSet presAssocID="{0B29E3DD-3CF3-47B2-AC75-A26B83687F43}" presName="rect2" presStyleLbl="fgImgPlace1" presStyleIdx="5" presStyleCnt="8" custScaleY="85715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E220B74B-D474-4615-8699-E49B1D930B1A}" type="pres">
      <dgm:prSet presAssocID="{235F04C6-FCC2-4041-85CC-DC71FA9477D4}" presName="sibTrans" presStyleCnt="0"/>
      <dgm:spPr/>
    </dgm:pt>
    <dgm:pt modelId="{7A09C019-5462-47BB-9E3A-9C59C689E6E6}" type="pres">
      <dgm:prSet presAssocID="{52EDB932-6E4F-447E-956B-98B3277141C2}" presName="composite" presStyleCnt="0"/>
      <dgm:spPr/>
    </dgm:pt>
    <dgm:pt modelId="{C55851BA-9587-4A50-A279-76966729552E}" type="pres">
      <dgm:prSet presAssocID="{52EDB932-6E4F-447E-956B-98B3277141C2}" presName="rect1" presStyleLbl="tr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32A81-73EB-46BE-8912-26EBE32B2559}" type="pres">
      <dgm:prSet presAssocID="{52EDB932-6E4F-447E-956B-98B3277141C2}" presName="rect2" presStyleLbl="fgImgPlace1" presStyleIdx="6" presStyleCnt="8" custScaleY="76181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  <dgm:pt modelId="{83937AB7-0689-40F8-A4B2-64DF91FD6E74}" type="pres">
      <dgm:prSet presAssocID="{CBF07BC3-2885-40BD-B2AD-0C39C3051E5B}" presName="sibTrans" presStyleCnt="0"/>
      <dgm:spPr/>
    </dgm:pt>
    <dgm:pt modelId="{CA5E75BA-6F7A-4EF7-A15F-8B8225A75162}" type="pres">
      <dgm:prSet presAssocID="{17B70BB7-176C-496B-BC6B-7312068CA51D}" presName="composite" presStyleCnt="0"/>
      <dgm:spPr/>
    </dgm:pt>
    <dgm:pt modelId="{F857CAAD-8C9B-423B-A4AD-3F1A7A47F584}" type="pres">
      <dgm:prSet presAssocID="{17B70BB7-176C-496B-BC6B-7312068CA51D}" presName="rect1" presStyleLbl="tr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93806-E650-4228-A501-C6EACC7B8C51}" type="pres">
      <dgm:prSet presAssocID="{17B70BB7-176C-496B-BC6B-7312068CA51D}" presName="rect2" presStyleLbl="fgImgPlace1" presStyleIdx="7" presStyleCnt="8" custScaleY="7436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BF42C969-8344-4C8E-BD35-0A17A34E74FB}" srcId="{74DCF314-1382-4BF1-B305-71EA67F2C964}" destId="{343D9104-ED77-45F3-A585-11DCAE5FA5CD}" srcOrd="0" destOrd="0" parTransId="{3731F4EA-6E6A-441A-9194-F81984016440}" sibTransId="{308A758B-DCEF-4A89-82A0-016BBB645062}"/>
    <dgm:cxn modelId="{DF2501C0-5596-49C7-93C1-99DA457B6DAA}" srcId="{74DCF314-1382-4BF1-B305-71EA67F2C964}" destId="{0B29E3DD-3CF3-47B2-AC75-A26B83687F43}" srcOrd="5" destOrd="0" parTransId="{E7E14FBE-7D86-4263-A3FC-E6722FC8F37E}" sibTransId="{235F04C6-FCC2-4041-85CC-DC71FA9477D4}"/>
    <dgm:cxn modelId="{625BF1A1-5D13-40DA-92C8-55E433A37722}" srcId="{74DCF314-1382-4BF1-B305-71EA67F2C964}" destId="{F3151587-BDB8-4E4B-9606-83E2AF662638}" srcOrd="2" destOrd="0" parTransId="{470190F3-A1DE-4F29-BCAC-C4EB4450F635}" sibTransId="{7A07CEEC-3CAE-4E15-9B4D-EAA885B75808}"/>
    <dgm:cxn modelId="{7BA8892C-C411-438E-9162-CDF53C0EAF14}" type="presOf" srcId="{343D9104-ED77-45F3-A585-11DCAE5FA5CD}" destId="{C16AC63F-F92B-4E0E-8090-17A4EB9E1D79}" srcOrd="0" destOrd="0" presId="urn:microsoft.com/office/officeart/2008/layout/PictureStrips"/>
    <dgm:cxn modelId="{B2D3B6C2-4379-4C08-9CD8-82B71B1E5996}" srcId="{74DCF314-1382-4BF1-B305-71EA67F2C964}" destId="{3C7A25D5-D0F6-43D6-9209-E2BF26AB46CA}" srcOrd="1" destOrd="0" parTransId="{D91AF787-5D67-4D34-ABC7-6EBA88BB442D}" sibTransId="{6E575AEC-2F29-454D-9619-5E63CE5F91E8}"/>
    <dgm:cxn modelId="{4669DF76-945F-4FD2-972A-30F52E67C83E}" srcId="{74DCF314-1382-4BF1-B305-71EA67F2C964}" destId="{52EDB932-6E4F-447E-956B-98B3277141C2}" srcOrd="6" destOrd="0" parTransId="{F51845C8-8515-4CC4-9ED7-E544048565D1}" sibTransId="{CBF07BC3-2885-40BD-B2AD-0C39C3051E5B}"/>
    <dgm:cxn modelId="{CB7AD989-2087-4648-AA5C-0652F5408450}" type="presOf" srcId="{3C7A25D5-D0F6-43D6-9209-E2BF26AB46CA}" destId="{B8B0B7B3-0AE3-43C3-BFBF-38FF5470DE81}" srcOrd="0" destOrd="0" presId="urn:microsoft.com/office/officeart/2008/layout/PictureStrips"/>
    <dgm:cxn modelId="{7E2B2E34-7067-41EE-A4DB-547F43510A6D}" type="presOf" srcId="{2BE0FD18-FE28-4F45-8FBD-A1A08FF5609F}" destId="{833E0C5D-94C3-4786-9296-C7DA93CBF637}" srcOrd="0" destOrd="0" presId="urn:microsoft.com/office/officeart/2008/layout/PictureStrips"/>
    <dgm:cxn modelId="{62326D54-E31B-45DC-93DD-E56958402922}" srcId="{74DCF314-1382-4BF1-B305-71EA67F2C964}" destId="{17B70BB7-176C-496B-BC6B-7312068CA51D}" srcOrd="7" destOrd="0" parTransId="{3517F5DC-58EE-44FE-807A-F900BCBEF043}" sibTransId="{AF083625-B52C-4442-988B-509A11830B07}"/>
    <dgm:cxn modelId="{41BD31BB-B681-4783-A084-8D492675823E}" type="presOf" srcId="{74DCF314-1382-4BF1-B305-71EA67F2C964}" destId="{1A01687A-8A3B-45DC-81F7-8E6DDB311C05}" srcOrd="0" destOrd="0" presId="urn:microsoft.com/office/officeart/2008/layout/PictureStrips"/>
    <dgm:cxn modelId="{6EE82FB5-7BD9-4C6D-9A7C-D979FF7F8572}" srcId="{74DCF314-1382-4BF1-B305-71EA67F2C964}" destId="{2BE0FD18-FE28-4F45-8FBD-A1A08FF5609F}" srcOrd="4" destOrd="0" parTransId="{B2E1A308-E0EF-46A5-8165-458B9A1B9BF4}" sibTransId="{0852F5CD-F179-4579-AC85-8503F2BFE68A}"/>
    <dgm:cxn modelId="{695F5681-A98F-4CA4-9D90-C34C58EBC292}" type="presOf" srcId="{F3151587-BDB8-4E4B-9606-83E2AF662638}" destId="{D68E51A8-C329-4741-BA32-D5E1102C122F}" srcOrd="0" destOrd="0" presId="urn:microsoft.com/office/officeart/2008/layout/PictureStrips"/>
    <dgm:cxn modelId="{04A06D2F-D8A1-4152-A7B8-3A893B1DDCA5}" type="presOf" srcId="{52EDB932-6E4F-447E-956B-98B3277141C2}" destId="{C55851BA-9587-4A50-A279-76966729552E}" srcOrd="0" destOrd="0" presId="urn:microsoft.com/office/officeart/2008/layout/PictureStrips"/>
    <dgm:cxn modelId="{D72E38E4-33C3-445E-8630-745160CC3240}" type="presOf" srcId="{29503F6E-4647-4510-8619-DF7555D58AC3}" destId="{39F46261-97FA-4432-B7E8-B0B60BE386BC}" srcOrd="0" destOrd="0" presId="urn:microsoft.com/office/officeart/2008/layout/PictureStrips"/>
    <dgm:cxn modelId="{5B6ADDDB-D782-444F-BCDD-564DAC4F5365}" type="presOf" srcId="{17B70BB7-176C-496B-BC6B-7312068CA51D}" destId="{F857CAAD-8C9B-423B-A4AD-3F1A7A47F584}" srcOrd="0" destOrd="0" presId="urn:microsoft.com/office/officeart/2008/layout/PictureStrips"/>
    <dgm:cxn modelId="{ECBC4ECD-A846-4294-A651-57AE400F21E7}" type="presOf" srcId="{0B29E3DD-3CF3-47B2-AC75-A26B83687F43}" destId="{36B18A65-512B-407A-8E94-1EF22941F93E}" srcOrd="0" destOrd="0" presId="urn:microsoft.com/office/officeart/2008/layout/PictureStrips"/>
    <dgm:cxn modelId="{8A88A49A-A2DB-4755-8583-AF625FACEADF}" srcId="{74DCF314-1382-4BF1-B305-71EA67F2C964}" destId="{29503F6E-4647-4510-8619-DF7555D58AC3}" srcOrd="3" destOrd="0" parTransId="{C19FF338-FBA7-436C-8575-9D09381050AB}" sibTransId="{6BD2245E-6A0C-4D08-B2B8-9B35579060F0}"/>
    <dgm:cxn modelId="{F689DC58-BFEA-44F6-A659-7AE46373A90C}" type="presParOf" srcId="{1A01687A-8A3B-45DC-81F7-8E6DDB311C05}" destId="{0B4140C6-7027-4674-8525-0BCAE1A644E7}" srcOrd="0" destOrd="0" presId="urn:microsoft.com/office/officeart/2008/layout/PictureStrips"/>
    <dgm:cxn modelId="{FA08C2FA-3EEC-4A36-9642-40A68068169A}" type="presParOf" srcId="{0B4140C6-7027-4674-8525-0BCAE1A644E7}" destId="{C16AC63F-F92B-4E0E-8090-17A4EB9E1D79}" srcOrd="0" destOrd="0" presId="urn:microsoft.com/office/officeart/2008/layout/PictureStrips"/>
    <dgm:cxn modelId="{34E401CD-5D0C-45E6-B0E0-879C7BCF94E7}" type="presParOf" srcId="{0B4140C6-7027-4674-8525-0BCAE1A644E7}" destId="{4EEE491D-B485-4EB8-B950-F4E7CD533A36}" srcOrd="1" destOrd="0" presId="urn:microsoft.com/office/officeart/2008/layout/PictureStrips"/>
    <dgm:cxn modelId="{18CF5B6E-BF07-43A0-BF4B-D02D5501AFDE}" type="presParOf" srcId="{1A01687A-8A3B-45DC-81F7-8E6DDB311C05}" destId="{D6F8E85C-2D11-49C9-92CE-63A58123C3BD}" srcOrd="1" destOrd="0" presId="urn:microsoft.com/office/officeart/2008/layout/PictureStrips"/>
    <dgm:cxn modelId="{E311E0F4-2D87-4FBE-92C2-6288C8AFC7DD}" type="presParOf" srcId="{1A01687A-8A3B-45DC-81F7-8E6DDB311C05}" destId="{62B69992-8442-4483-A52B-73D943B04763}" srcOrd="2" destOrd="0" presId="urn:microsoft.com/office/officeart/2008/layout/PictureStrips"/>
    <dgm:cxn modelId="{81A7612E-B667-4CE4-96C5-F4F94F38133A}" type="presParOf" srcId="{62B69992-8442-4483-A52B-73D943B04763}" destId="{B8B0B7B3-0AE3-43C3-BFBF-38FF5470DE81}" srcOrd="0" destOrd="0" presId="urn:microsoft.com/office/officeart/2008/layout/PictureStrips"/>
    <dgm:cxn modelId="{7CD15CD5-0E00-46E2-91F1-4FA80D4FEFCA}" type="presParOf" srcId="{62B69992-8442-4483-A52B-73D943B04763}" destId="{7A75A45C-EA88-46E9-BD57-E25F91C5A748}" srcOrd="1" destOrd="0" presId="urn:microsoft.com/office/officeart/2008/layout/PictureStrips"/>
    <dgm:cxn modelId="{643E4D35-8342-4B86-8D24-4A7E3256843C}" type="presParOf" srcId="{1A01687A-8A3B-45DC-81F7-8E6DDB311C05}" destId="{2B06E47E-3751-402E-A90B-809DF0C46277}" srcOrd="3" destOrd="0" presId="urn:microsoft.com/office/officeart/2008/layout/PictureStrips"/>
    <dgm:cxn modelId="{977FC6BE-D8EE-43BF-85F5-A02AE81A4AD2}" type="presParOf" srcId="{1A01687A-8A3B-45DC-81F7-8E6DDB311C05}" destId="{3DEAB7D9-AAFA-4086-9B99-ACE61BB8F828}" srcOrd="4" destOrd="0" presId="urn:microsoft.com/office/officeart/2008/layout/PictureStrips"/>
    <dgm:cxn modelId="{ACF5D7EE-452A-4F80-ABFE-A09C32135CD0}" type="presParOf" srcId="{3DEAB7D9-AAFA-4086-9B99-ACE61BB8F828}" destId="{D68E51A8-C329-4741-BA32-D5E1102C122F}" srcOrd="0" destOrd="0" presId="urn:microsoft.com/office/officeart/2008/layout/PictureStrips"/>
    <dgm:cxn modelId="{1D762A22-EBE1-47BF-AB19-8542207DE9A8}" type="presParOf" srcId="{3DEAB7D9-AAFA-4086-9B99-ACE61BB8F828}" destId="{748C13EE-5BC3-45CC-B636-24E8226E5164}" srcOrd="1" destOrd="0" presId="urn:microsoft.com/office/officeart/2008/layout/PictureStrips"/>
    <dgm:cxn modelId="{30B77D73-C5CE-4464-BBBE-85368C4AE492}" type="presParOf" srcId="{1A01687A-8A3B-45DC-81F7-8E6DDB311C05}" destId="{BCD2871E-0481-41F9-AB71-1E839D66430F}" srcOrd="5" destOrd="0" presId="urn:microsoft.com/office/officeart/2008/layout/PictureStrips"/>
    <dgm:cxn modelId="{F8E863D0-26BF-4FF7-BFD9-E01987D64848}" type="presParOf" srcId="{1A01687A-8A3B-45DC-81F7-8E6DDB311C05}" destId="{1F2D285E-1C78-498E-8DEA-F3C6E6EDF3E5}" srcOrd="6" destOrd="0" presId="urn:microsoft.com/office/officeart/2008/layout/PictureStrips"/>
    <dgm:cxn modelId="{4FE4BE18-BE8E-4420-92E8-3C2C26A9399E}" type="presParOf" srcId="{1F2D285E-1C78-498E-8DEA-F3C6E6EDF3E5}" destId="{39F46261-97FA-4432-B7E8-B0B60BE386BC}" srcOrd="0" destOrd="0" presId="urn:microsoft.com/office/officeart/2008/layout/PictureStrips"/>
    <dgm:cxn modelId="{C6929F33-3FB6-4C0D-8DE9-6B57671D7A9E}" type="presParOf" srcId="{1F2D285E-1C78-498E-8DEA-F3C6E6EDF3E5}" destId="{EF527FF6-1A52-4993-9D4B-F4BFC02B14AF}" srcOrd="1" destOrd="0" presId="urn:microsoft.com/office/officeart/2008/layout/PictureStrips"/>
    <dgm:cxn modelId="{74A24C97-872E-4B59-982A-7A2E1E8ED07A}" type="presParOf" srcId="{1A01687A-8A3B-45DC-81F7-8E6DDB311C05}" destId="{D75F4FC2-34CC-43DC-933E-CFC39112C88E}" srcOrd="7" destOrd="0" presId="urn:microsoft.com/office/officeart/2008/layout/PictureStrips"/>
    <dgm:cxn modelId="{856FAAEE-5BC9-4166-BD2C-B5482485E52D}" type="presParOf" srcId="{1A01687A-8A3B-45DC-81F7-8E6DDB311C05}" destId="{3A69107F-84F9-44BD-8840-E16312F0C98D}" srcOrd="8" destOrd="0" presId="urn:microsoft.com/office/officeart/2008/layout/PictureStrips"/>
    <dgm:cxn modelId="{4A16F776-35ED-4540-9E20-E9E4DD38A8AF}" type="presParOf" srcId="{3A69107F-84F9-44BD-8840-E16312F0C98D}" destId="{833E0C5D-94C3-4786-9296-C7DA93CBF637}" srcOrd="0" destOrd="0" presId="urn:microsoft.com/office/officeart/2008/layout/PictureStrips"/>
    <dgm:cxn modelId="{20F4C5BC-6EC8-4A41-85CF-3C1698E03979}" type="presParOf" srcId="{3A69107F-84F9-44BD-8840-E16312F0C98D}" destId="{DD0D3260-5959-406C-B578-A1C7B7B005E3}" srcOrd="1" destOrd="0" presId="urn:microsoft.com/office/officeart/2008/layout/PictureStrips"/>
    <dgm:cxn modelId="{0306FA76-E492-47E8-9B82-1D40909023E7}" type="presParOf" srcId="{1A01687A-8A3B-45DC-81F7-8E6DDB311C05}" destId="{9B4E57C9-8902-445B-9EDA-4B237BACD4D0}" srcOrd="9" destOrd="0" presId="urn:microsoft.com/office/officeart/2008/layout/PictureStrips"/>
    <dgm:cxn modelId="{D0D4F7F3-4F3F-4503-81AA-151D15E0171B}" type="presParOf" srcId="{1A01687A-8A3B-45DC-81F7-8E6DDB311C05}" destId="{1FD90296-2219-4D5E-B7C0-44910D141765}" srcOrd="10" destOrd="0" presId="urn:microsoft.com/office/officeart/2008/layout/PictureStrips"/>
    <dgm:cxn modelId="{CF231116-6854-41E7-AFD8-A25D94E733AF}" type="presParOf" srcId="{1FD90296-2219-4D5E-B7C0-44910D141765}" destId="{36B18A65-512B-407A-8E94-1EF22941F93E}" srcOrd="0" destOrd="0" presId="urn:microsoft.com/office/officeart/2008/layout/PictureStrips"/>
    <dgm:cxn modelId="{18E47DB0-7A2B-4BF5-B9AE-184463BD4C02}" type="presParOf" srcId="{1FD90296-2219-4D5E-B7C0-44910D141765}" destId="{724824BF-BEBB-4C68-8FB7-967949ADE80D}" srcOrd="1" destOrd="0" presId="urn:microsoft.com/office/officeart/2008/layout/PictureStrips"/>
    <dgm:cxn modelId="{A4976B8C-8655-446D-9CF0-03DF55B01F37}" type="presParOf" srcId="{1A01687A-8A3B-45DC-81F7-8E6DDB311C05}" destId="{E220B74B-D474-4615-8699-E49B1D930B1A}" srcOrd="11" destOrd="0" presId="urn:microsoft.com/office/officeart/2008/layout/PictureStrips"/>
    <dgm:cxn modelId="{E868D88D-8630-4E26-A527-8C5001DC5CB1}" type="presParOf" srcId="{1A01687A-8A3B-45DC-81F7-8E6DDB311C05}" destId="{7A09C019-5462-47BB-9E3A-9C59C689E6E6}" srcOrd="12" destOrd="0" presId="urn:microsoft.com/office/officeart/2008/layout/PictureStrips"/>
    <dgm:cxn modelId="{1D20075B-54F1-4F3E-BE77-4A390407B6A3}" type="presParOf" srcId="{7A09C019-5462-47BB-9E3A-9C59C689E6E6}" destId="{C55851BA-9587-4A50-A279-76966729552E}" srcOrd="0" destOrd="0" presId="urn:microsoft.com/office/officeart/2008/layout/PictureStrips"/>
    <dgm:cxn modelId="{BCE343F8-C876-4D0B-B9A5-905DB07121B9}" type="presParOf" srcId="{7A09C019-5462-47BB-9E3A-9C59C689E6E6}" destId="{07232A81-73EB-46BE-8912-26EBE32B2559}" srcOrd="1" destOrd="0" presId="urn:microsoft.com/office/officeart/2008/layout/PictureStrips"/>
    <dgm:cxn modelId="{50F3500A-134E-4C50-8511-B0936CD405DD}" type="presParOf" srcId="{1A01687A-8A3B-45DC-81F7-8E6DDB311C05}" destId="{83937AB7-0689-40F8-A4B2-64DF91FD6E74}" srcOrd="13" destOrd="0" presId="urn:microsoft.com/office/officeart/2008/layout/PictureStrips"/>
    <dgm:cxn modelId="{439E5C5B-0800-4F0C-AC06-00B4CF1E209D}" type="presParOf" srcId="{1A01687A-8A3B-45DC-81F7-8E6DDB311C05}" destId="{CA5E75BA-6F7A-4EF7-A15F-8B8225A75162}" srcOrd="14" destOrd="0" presId="urn:microsoft.com/office/officeart/2008/layout/PictureStrips"/>
    <dgm:cxn modelId="{EA93B47F-C1E7-41CF-95F1-EF4A01D7F2E6}" type="presParOf" srcId="{CA5E75BA-6F7A-4EF7-A15F-8B8225A75162}" destId="{F857CAAD-8C9B-423B-A4AD-3F1A7A47F584}" srcOrd="0" destOrd="0" presId="urn:microsoft.com/office/officeart/2008/layout/PictureStrips"/>
    <dgm:cxn modelId="{BD39C7BE-E0B8-4C5D-91B1-BCA7DB7E6F24}" type="presParOf" srcId="{CA5E75BA-6F7A-4EF7-A15F-8B8225A75162}" destId="{6D893806-E650-4228-A501-C6EACC7B8C5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AC63F-F92B-4E0E-8090-17A4EB9E1D79}">
      <dsp:nvSpPr>
        <dsp:cNvPr id="0" name=""/>
        <dsp:cNvSpPr/>
      </dsp:nvSpPr>
      <dsp:spPr>
        <a:xfrm>
          <a:off x="1877544" y="133032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kern="1200" dirty="0" smtClean="0"/>
            <a:t>Мүлікті жалға беру, сатып алу, сату, меншік нысанын өзгерту (түрлендіру);</a:t>
          </a:r>
          <a:endParaRPr lang="ru-RU" sz="1500" kern="1200" dirty="0"/>
        </a:p>
      </dsp:txBody>
      <dsp:txXfrm>
        <a:off x="1877544" y="133032"/>
        <a:ext cx="3832701" cy="1197719"/>
      </dsp:txXfrm>
    </dsp:sp>
    <dsp:sp modelId="{4EEE491D-B485-4EB8-B950-F4E7CD533A36}">
      <dsp:nvSpPr>
        <dsp:cNvPr id="0" name=""/>
        <dsp:cNvSpPr/>
      </dsp:nvSpPr>
      <dsp:spPr>
        <a:xfrm>
          <a:off x="1717848" y="118298"/>
          <a:ext cx="838403" cy="94106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0B7B3-0AE3-43C3-BFBF-38FF5470DE81}">
      <dsp:nvSpPr>
        <dsp:cNvPr id="0" name=""/>
        <dsp:cNvSpPr/>
      </dsp:nvSpPr>
      <dsp:spPr>
        <a:xfrm>
          <a:off x="6063696" y="165752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Ø     </a:t>
          </a:r>
          <a:r>
            <a:rPr lang="kk-KZ" sz="1500" kern="1200" smtClean="0"/>
            <a:t>Жойылу (бөлу) балансын жасауға дейін субъектінің жойылуы (қайта құрылуы) және ҚР заңнамасымен қарастырылған басқа жағдайлар;</a:t>
          </a:r>
          <a:endParaRPr lang="kk-KZ" sz="1500" kern="1200" dirty="0"/>
        </a:p>
      </dsp:txBody>
      <dsp:txXfrm>
        <a:off x="6063696" y="165752"/>
        <a:ext cx="3832701" cy="1197719"/>
      </dsp:txXfrm>
    </dsp:sp>
    <dsp:sp modelId="{7A75A45C-EA88-46E9-BD57-E25F91C5A748}">
      <dsp:nvSpPr>
        <dsp:cNvPr id="0" name=""/>
        <dsp:cNvSpPr/>
      </dsp:nvSpPr>
      <dsp:spPr>
        <a:xfrm>
          <a:off x="5904000" y="85578"/>
          <a:ext cx="838403" cy="107194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E51A8-C329-4741-BA32-D5E1102C122F}">
      <dsp:nvSpPr>
        <dsp:cNvPr id="0" name=""/>
        <dsp:cNvSpPr/>
      </dsp:nvSpPr>
      <dsp:spPr>
        <a:xfrm>
          <a:off x="1877544" y="1549802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Ø     </a:t>
          </a:r>
          <a:r>
            <a:rPr lang="kk-KZ" sz="1500" kern="1200" smtClean="0"/>
            <a:t>Нормативтік құжаттармен белгіленген негізгі құралдарды, ТМҚ және басқа да құндылықтарды қайта бағалау;</a:t>
          </a:r>
          <a:endParaRPr lang="kk-KZ" sz="1500" kern="1200" dirty="0"/>
        </a:p>
      </dsp:txBody>
      <dsp:txXfrm>
        <a:off x="1877544" y="1549802"/>
        <a:ext cx="3832701" cy="1197719"/>
      </dsp:txXfrm>
    </dsp:sp>
    <dsp:sp modelId="{748C13EE-5BC3-45CC-B636-24E8226E5164}">
      <dsp:nvSpPr>
        <dsp:cNvPr id="0" name=""/>
        <dsp:cNvSpPr/>
      </dsp:nvSpPr>
      <dsp:spPr>
        <a:xfrm>
          <a:off x="1717848" y="1527975"/>
          <a:ext cx="838403" cy="955251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46261-97FA-4432-B7E8-B0B60BE386BC}">
      <dsp:nvSpPr>
        <dsp:cNvPr id="0" name=""/>
        <dsp:cNvSpPr/>
      </dsp:nvSpPr>
      <dsp:spPr>
        <a:xfrm>
          <a:off x="6063696" y="1577234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Ø     </a:t>
          </a:r>
          <a:r>
            <a:rPr lang="kk-KZ" sz="1500" kern="1200" smtClean="0"/>
            <a:t>Авария, өрт және басқа да табиғи апаттар, төтенше жағдайлар;</a:t>
          </a:r>
          <a:endParaRPr lang="kk-KZ" sz="1500" kern="1200" dirty="0"/>
        </a:p>
      </dsp:txBody>
      <dsp:txXfrm>
        <a:off x="6063696" y="1577234"/>
        <a:ext cx="3832701" cy="1197719"/>
      </dsp:txXfrm>
    </dsp:sp>
    <dsp:sp modelId="{EF527FF6-1A52-4993-9D4B-F4BFC02B14AF}">
      <dsp:nvSpPr>
        <dsp:cNvPr id="0" name=""/>
        <dsp:cNvSpPr/>
      </dsp:nvSpPr>
      <dsp:spPr>
        <a:xfrm>
          <a:off x="5904000" y="1500544"/>
          <a:ext cx="838403" cy="1064977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E0C5D-94C3-4786-9296-C7DA93CBF637}">
      <dsp:nvSpPr>
        <dsp:cNvPr id="0" name=""/>
        <dsp:cNvSpPr/>
      </dsp:nvSpPr>
      <dsp:spPr>
        <a:xfrm>
          <a:off x="1877544" y="2980912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Ø     </a:t>
          </a:r>
          <a:r>
            <a:rPr lang="kk-KZ" sz="1500" kern="1200" smtClean="0"/>
            <a:t>Құндылықтарды асыра пайдалану, ұрлау, зиян келтіру фактілерінің анықталуы;</a:t>
          </a:r>
          <a:endParaRPr lang="kk-KZ" sz="1500" kern="1200" dirty="0"/>
        </a:p>
      </dsp:txBody>
      <dsp:txXfrm>
        <a:off x="1877544" y="2980912"/>
        <a:ext cx="3832701" cy="1197719"/>
      </dsp:txXfrm>
    </dsp:sp>
    <dsp:sp modelId="{DD0D3260-5959-406C-B578-A1C7B7B005E3}">
      <dsp:nvSpPr>
        <dsp:cNvPr id="0" name=""/>
        <dsp:cNvSpPr/>
      </dsp:nvSpPr>
      <dsp:spPr>
        <a:xfrm>
          <a:off x="1717848" y="2926318"/>
          <a:ext cx="838403" cy="1020785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18A65-512B-407A-8E94-1EF22941F93E}">
      <dsp:nvSpPr>
        <dsp:cNvPr id="0" name=""/>
        <dsp:cNvSpPr/>
      </dsp:nvSpPr>
      <dsp:spPr>
        <a:xfrm>
          <a:off x="6063696" y="2995205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Ø     </a:t>
          </a:r>
          <a:r>
            <a:rPr lang="kk-KZ" sz="1500" kern="1200" smtClean="0"/>
            <a:t>Материалдарға жауапты тұлғалардың ауысуы (басшының талабы бойынша, бір немесе бірнеше мүшенің кетуіне байланысты);</a:t>
          </a:r>
          <a:endParaRPr lang="kk-KZ" sz="1500" kern="1200" dirty="0"/>
        </a:p>
      </dsp:txBody>
      <dsp:txXfrm>
        <a:off x="6063696" y="2995205"/>
        <a:ext cx="3832701" cy="1197719"/>
      </dsp:txXfrm>
    </dsp:sp>
    <dsp:sp modelId="{724824BF-BEBB-4C68-8FB7-967949ADE80D}">
      <dsp:nvSpPr>
        <dsp:cNvPr id="0" name=""/>
        <dsp:cNvSpPr/>
      </dsp:nvSpPr>
      <dsp:spPr>
        <a:xfrm>
          <a:off x="5904000" y="2912025"/>
          <a:ext cx="838403" cy="1077956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851BA-9587-4A50-A279-76966729552E}">
      <dsp:nvSpPr>
        <dsp:cNvPr id="0" name=""/>
        <dsp:cNvSpPr/>
      </dsp:nvSpPr>
      <dsp:spPr>
        <a:xfrm>
          <a:off x="1877544" y="4353225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Ø     </a:t>
          </a:r>
          <a:r>
            <a:rPr lang="kk-KZ" sz="1500" kern="1200" smtClean="0"/>
            <a:t>Тауарлардың жеткіліксіздігі үшін сатып алушыдан кінарат-талап келіп түскенде (жабдықтаушының кінарат-талапты өтеуден бас тартуы);</a:t>
          </a:r>
          <a:endParaRPr lang="kk-KZ" sz="1500" kern="1200" dirty="0"/>
        </a:p>
      </dsp:txBody>
      <dsp:txXfrm>
        <a:off x="1877544" y="4353225"/>
        <a:ext cx="3832701" cy="1197719"/>
      </dsp:txXfrm>
    </dsp:sp>
    <dsp:sp modelId="{07232A81-73EB-46BE-8912-26EBE32B2559}">
      <dsp:nvSpPr>
        <dsp:cNvPr id="0" name=""/>
        <dsp:cNvSpPr/>
      </dsp:nvSpPr>
      <dsp:spPr>
        <a:xfrm>
          <a:off x="1717848" y="4329996"/>
          <a:ext cx="838403" cy="958056"/>
        </a:xfrm>
        <a:prstGeom prst="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7CAAD-8C9B-423B-A4AD-3F1A7A47F584}">
      <dsp:nvSpPr>
        <dsp:cNvPr id="0" name=""/>
        <dsp:cNvSpPr/>
      </dsp:nvSpPr>
      <dsp:spPr>
        <a:xfrm>
          <a:off x="6063696" y="4347525"/>
          <a:ext cx="3832701" cy="11977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255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Ø     </a:t>
          </a:r>
          <a:r>
            <a:rPr lang="kk-KZ" sz="1500" kern="1200" smtClean="0"/>
            <a:t>Жылдық қаржылық есеп жасаған кезде.</a:t>
          </a:r>
          <a:endParaRPr lang="kk-KZ" sz="1500" kern="1200" dirty="0"/>
        </a:p>
      </dsp:txBody>
      <dsp:txXfrm>
        <a:off x="6063696" y="4347525"/>
        <a:ext cx="3832701" cy="1197719"/>
      </dsp:txXfrm>
    </dsp:sp>
    <dsp:sp modelId="{6D893806-E650-4228-A501-C6EACC7B8C51}">
      <dsp:nvSpPr>
        <dsp:cNvPr id="0" name=""/>
        <dsp:cNvSpPr/>
      </dsp:nvSpPr>
      <dsp:spPr>
        <a:xfrm>
          <a:off x="5904000" y="4335696"/>
          <a:ext cx="838403" cy="93525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41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83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48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923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87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41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60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392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493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23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9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177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10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80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83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790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A0E5264-42F4-4C4B-ACBC-9DAEE277572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B4E70E-A6BA-4543-B88E-8B11F2422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8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>
                <a:solidFill>
                  <a:schemeClr val="accent2"/>
                </a:solidFill>
              </a:rPr>
              <a:t>Түгендеу</a:t>
            </a:r>
            <a:r>
              <a:rPr lang="ru-RU" b="1" dirty="0">
                <a:solidFill>
                  <a:schemeClr val="accent2"/>
                </a:solidFill>
              </a:rPr>
              <a:t/>
            </a:r>
            <a:br>
              <a:rPr lang="ru-RU" b="1" dirty="0">
                <a:solidFill>
                  <a:schemeClr val="accent2"/>
                </a:solidFill>
              </a:rPr>
            </a:b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b="1" dirty="0" smtClean="0"/>
              <a:t>Лекция 5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09098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596" t="10528" r="50747" b="10827"/>
          <a:stretch/>
        </p:blipFill>
        <p:spPr>
          <a:xfrm>
            <a:off x="3029804" y="245660"/>
            <a:ext cx="6277970" cy="644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88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3528" y="371902"/>
            <a:ext cx="10018713" cy="1752599"/>
          </a:xfrm>
        </p:spPr>
        <p:txBody>
          <a:bodyPr/>
          <a:lstStyle/>
          <a:p>
            <a:r>
              <a:rPr lang="kk-KZ" dirty="0" smtClean="0"/>
              <a:t>Бақылау сұрақтары: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MD" dirty="0" err="1"/>
              <a:t>Түгендеудің</a:t>
            </a:r>
            <a:r>
              <a:rPr lang="ru-MD" dirty="0"/>
              <a:t> </a:t>
            </a:r>
            <a:r>
              <a:rPr lang="ru-MD" dirty="0" err="1"/>
              <a:t>мәні</a:t>
            </a:r>
            <a:r>
              <a:rPr lang="ru-MD" dirty="0"/>
              <a:t>, </a:t>
            </a:r>
            <a:r>
              <a:rPr lang="ru-MD" dirty="0" err="1"/>
              <a:t>оның</a:t>
            </a:r>
            <a:r>
              <a:rPr lang="ru-MD" dirty="0"/>
              <a:t> </a:t>
            </a:r>
            <a:r>
              <a:rPr lang="ru-MD" dirty="0" err="1"/>
              <a:t>түрлері</a:t>
            </a:r>
            <a:r>
              <a:rPr lang="ru-MD" dirty="0"/>
              <a:t>. </a:t>
            </a:r>
            <a:endParaRPr lang="ru-RU" dirty="0"/>
          </a:p>
          <a:p>
            <a:r>
              <a:rPr lang="ru-MD" dirty="0" err="1" smtClean="0"/>
              <a:t>Түгендеуді</a:t>
            </a:r>
            <a:r>
              <a:rPr lang="ru-MD" dirty="0" smtClean="0"/>
              <a:t> </a:t>
            </a:r>
            <a:r>
              <a:rPr lang="ru-MD" dirty="0" err="1"/>
              <a:t>өткізу</a:t>
            </a:r>
            <a:r>
              <a:rPr lang="ru-MD" dirty="0"/>
              <a:t> </a:t>
            </a:r>
            <a:r>
              <a:rPr lang="ru-MD" dirty="0" err="1"/>
              <a:t>және</a:t>
            </a:r>
            <a:r>
              <a:rPr lang="ru-MD" dirty="0"/>
              <a:t> </a:t>
            </a:r>
            <a:r>
              <a:rPr lang="ru-MD" dirty="0" err="1"/>
              <a:t>тіркеу</a:t>
            </a:r>
            <a:r>
              <a:rPr lang="ru-MD" dirty="0"/>
              <a:t> </a:t>
            </a:r>
            <a:r>
              <a:rPr lang="ru-MD" dirty="0" err="1"/>
              <a:t>тәртібі</a:t>
            </a:r>
            <a:r>
              <a:rPr lang="ru-MD" dirty="0"/>
              <a:t>. </a:t>
            </a:r>
            <a:endParaRPr lang="ru-RU" dirty="0"/>
          </a:p>
          <a:p>
            <a:r>
              <a:rPr lang="ru-MD" dirty="0" err="1" smtClean="0"/>
              <a:t>Түгендеу</a:t>
            </a:r>
            <a:r>
              <a:rPr lang="ru-MD" dirty="0" smtClean="0"/>
              <a:t> </a:t>
            </a:r>
            <a:r>
              <a:rPr lang="ru-MD" dirty="0" err="1"/>
              <a:t>нәтижесін</a:t>
            </a:r>
            <a:r>
              <a:rPr lang="ru-MD" dirty="0"/>
              <a:t> </a:t>
            </a:r>
            <a:r>
              <a:rPr lang="ru-MD" dirty="0" err="1"/>
              <a:t>анықтау</a:t>
            </a:r>
            <a:r>
              <a:rPr lang="ru-MD" dirty="0"/>
              <a:t> мен </a:t>
            </a:r>
            <a:r>
              <a:rPr lang="ru-MD" dirty="0" err="1"/>
              <a:t>оларды</a:t>
            </a:r>
            <a:r>
              <a:rPr lang="ru-MD" dirty="0"/>
              <a:t> </a:t>
            </a:r>
            <a:r>
              <a:rPr lang="ru-MD" dirty="0" err="1"/>
              <a:t>есепке</a:t>
            </a:r>
            <a:r>
              <a:rPr lang="ru-MD" dirty="0"/>
              <a:t> </a:t>
            </a:r>
            <a:r>
              <a:rPr lang="ru-MD" dirty="0" err="1"/>
              <a:t>алу</a:t>
            </a:r>
            <a:r>
              <a:rPr lang="ru-MD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204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Қарастырылатын сұрақтар: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2474792"/>
            <a:ext cx="10018713" cy="2647666"/>
          </a:xfrm>
        </p:spPr>
        <p:txBody>
          <a:bodyPr>
            <a:normAutofit/>
          </a:bodyPr>
          <a:lstStyle/>
          <a:p>
            <a:r>
              <a:rPr lang="kk-KZ" sz="2800" dirty="0" smtClean="0"/>
              <a:t>Түгендеу және оның түрлері</a:t>
            </a:r>
          </a:p>
          <a:p>
            <a:r>
              <a:rPr lang="kk-KZ" sz="2800" dirty="0" smtClean="0"/>
              <a:t>Түгендеу жүргізу тәртібі</a:t>
            </a:r>
          </a:p>
          <a:p>
            <a:r>
              <a:rPr lang="kk-KZ" sz="2800" dirty="0" smtClean="0"/>
              <a:t>Түгендеу нәтижелерін бухгалтерлік есепте көрсету</a:t>
            </a:r>
          </a:p>
          <a:p>
            <a:endParaRPr lang="kk-KZ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64969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476673"/>
            <a:ext cx="9441976" cy="5649491"/>
          </a:xfrm>
        </p:spPr>
        <p:txBody>
          <a:bodyPr>
            <a:noAutofit/>
          </a:bodyPr>
          <a:lstStyle/>
          <a:p>
            <a:pPr algn="just"/>
            <a:r>
              <a:rPr lang="ru-RU" sz="3200" dirty="0"/>
              <a:t>Бухгалтерлік </a:t>
            </a:r>
            <a:r>
              <a:rPr lang="ru-RU" sz="3200" dirty="0" err="1"/>
              <a:t>есеп</a:t>
            </a:r>
            <a:r>
              <a:rPr lang="ru-RU" sz="3200" dirty="0"/>
              <a:t> пен </a:t>
            </a:r>
            <a:r>
              <a:rPr lang="ru-RU" sz="3200" dirty="0" err="1"/>
              <a:t>қаржылық</a:t>
            </a:r>
            <a:r>
              <a:rPr lang="ru-RU" sz="3200" dirty="0"/>
              <a:t> </a:t>
            </a:r>
            <a:r>
              <a:rPr lang="ru-RU" sz="3200" dirty="0" err="1"/>
              <a:t>есептілік</a:t>
            </a:r>
            <a:r>
              <a:rPr lang="ru-RU" sz="3200" dirty="0"/>
              <a:t> </a:t>
            </a:r>
            <a:r>
              <a:rPr lang="ru-RU" sz="3200" dirty="0" err="1"/>
              <a:t>деректерінің</a:t>
            </a:r>
            <a:r>
              <a:rPr lang="ru-RU" sz="3200" dirty="0"/>
              <a:t> </a:t>
            </a:r>
            <a:r>
              <a:rPr lang="ru-RU" sz="3200" dirty="0" err="1"/>
              <a:t>дұрыстығын</a:t>
            </a:r>
            <a:r>
              <a:rPr lang="ru-RU" sz="3200" dirty="0"/>
              <a:t> </a:t>
            </a:r>
            <a:r>
              <a:rPr lang="ru-RU" sz="3200" dirty="0" err="1"/>
              <a:t>қамтамасыз</a:t>
            </a:r>
            <a:r>
              <a:rPr lang="ru-RU" sz="3200" dirty="0"/>
              <a:t> </a:t>
            </a:r>
            <a:r>
              <a:rPr lang="ru-RU" sz="3200" dirty="0" err="1"/>
              <a:t>ету</a:t>
            </a:r>
            <a:r>
              <a:rPr lang="ru-RU" sz="3200" dirty="0"/>
              <a:t> </a:t>
            </a:r>
            <a:r>
              <a:rPr lang="ru-RU" sz="3200" dirty="0" err="1"/>
              <a:t>мақсатында</a:t>
            </a:r>
            <a:r>
              <a:rPr lang="ru-RU" sz="3200" dirty="0"/>
              <a:t> </a:t>
            </a:r>
            <a:r>
              <a:rPr lang="ru-RU" sz="3200" dirty="0" err="1"/>
              <a:t>жылына</a:t>
            </a:r>
            <a:r>
              <a:rPr lang="ru-RU" sz="3200" dirty="0"/>
              <a:t> </a:t>
            </a:r>
            <a:r>
              <a:rPr lang="ru-RU" sz="3200" dirty="0" err="1"/>
              <a:t>кемінде</a:t>
            </a:r>
            <a:r>
              <a:rPr lang="ru-RU" sz="3200" dirty="0"/>
              <a:t>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рет</a:t>
            </a:r>
            <a:r>
              <a:rPr lang="ru-RU" sz="3200" dirty="0"/>
              <a:t> </a:t>
            </a:r>
            <a:r>
              <a:rPr lang="ru-RU" sz="3200" dirty="0" err="1"/>
              <a:t>активтер</a:t>
            </a:r>
            <a:r>
              <a:rPr lang="ru-RU" sz="3200" dirty="0"/>
              <a:t> мен </a:t>
            </a:r>
            <a:r>
              <a:rPr lang="ru-RU" sz="3200" dirty="0" err="1"/>
              <a:t>міндеттемелерді</a:t>
            </a:r>
            <a:r>
              <a:rPr lang="ru-RU" sz="3200" dirty="0"/>
              <a:t> </a:t>
            </a:r>
            <a:r>
              <a:rPr lang="ru-RU" sz="3200" dirty="0" err="1"/>
              <a:t>түгендеу</a:t>
            </a:r>
            <a:r>
              <a:rPr lang="ru-RU" sz="3200" dirty="0"/>
              <a:t> </a:t>
            </a:r>
            <a:r>
              <a:rPr lang="ru-RU" sz="3200" dirty="0" err="1"/>
              <a:t>жүргізіледі</a:t>
            </a:r>
            <a:r>
              <a:rPr lang="ru-RU" sz="3200" dirty="0" smtClean="0"/>
              <a:t>.</a:t>
            </a:r>
          </a:p>
          <a:p>
            <a:pPr algn="just"/>
            <a:r>
              <a:rPr lang="kk-KZ" sz="3200" b="1" i="1" dirty="0">
                <a:solidFill>
                  <a:schemeClr val="accent2"/>
                </a:solidFill>
              </a:rPr>
              <a:t>Түгендеу </a:t>
            </a:r>
            <a:r>
              <a:rPr lang="kk-KZ" sz="3200" dirty="0"/>
              <a:t>– бұл негізгі құралдар, тауарлы-материалдық құндылықтар, аяқталмаған өндіріс, ақша қаражаттары, есеп айырысуларды есеп мәліметтерімен салыстыратын бухгалтерлік есеп әдісі элементтерінің бірі болып табылады.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516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199" y="152718"/>
            <a:ext cx="9728579" cy="11847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Т</a:t>
            </a:r>
            <a:r>
              <a:rPr lang="kk-KZ" sz="3200" dirty="0" smtClean="0">
                <a:solidFill>
                  <a:schemeClr val="accent2"/>
                </a:solidFill>
              </a:rPr>
              <a:t>үгендеуді</a:t>
            </a:r>
            <a:r>
              <a:rPr lang="kk-KZ" dirty="0" smtClean="0">
                <a:solidFill>
                  <a:schemeClr val="accent2"/>
                </a:solidFill>
              </a:rPr>
              <a:t> жүргізу мақсаты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337481"/>
            <a:ext cx="10001534" cy="5349922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b="1" i="1" dirty="0"/>
              <a:t>Түгендеудің мақсаты </a:t>
            </a:r>
            <a:r>
              <a:rPr lang="kk-KZ" dirty="0"/>
              <a:t>– қолда бар барлық құндылықтар мен қарыздардың дұрыс пайдалануын және құжаттармен расталуын қамтамасыз ету.</a:t>
            </a:r>
          </a:p>
          <a:p>
            <a:pPr algn="just"/>
            <a:r>
              <a:rPr lang="kk-KZ" dirty="0"/>
              <a:t>Түгендеудің міндеттері:</a:t>
            </a:r>
          </a:p>
          <a:p>
            <a:pPr marL="0" indent="0" algn="just">
              <a:buNone/>
            </a:pPr>
            <a:r>
              <a:rPr lang="en-US" dirty="0"/>
              <a:t>Ø    </a:t>
            </a:r>
            <a:r>
              <a:rPr lang="kk-KZ" dirty="0"/>
              <a:t>Активтердің сақталуын және материалды жауапты тұлғалардың іс-әрекетін бақылау;</a:t>
            </a:r>
          </a:p>
          <a:p>
            <a:pPr marL="0" indent="0" algn="just">
              <a:buNone/>
            </a:pPr>
            <a:r>
              <a:rPr lang="en-US" dirty="0"/>
              <a:t>Ø     </a:t>
            </a:r>
            <a:r>
              <a:rPr lang="kk-KZ" dirty="0"/>
              <a:t>Есеп объектілерінің нақты жағдайының толық көрсетілуі;</a:t>
            </a:r>
          </a:p>
          <a:p>
            <a:pPr marL="0" indent="0" algn="just">
              <a:buNone/>
            </a:pPr>
            <a:r>
              <a:rPr lang="en-US" dirty="0"/>
              <a:t>Ø </a:t>
            </a:r>
            <a:r>
              <a:rPr lang="kk-KZ" dirty="0" smtClean="0"/>
              <a:t>Тексерумен </a:t>
            </a:r>
            <a:r>
              <a:rPr lang="kk-KZ" dirty="0"/>
              <a:t>анықталған нәтижелердің өз уақыттылығы мен шынайылығы, нақты қолда бар мүлікті есеп мәліметтерімен салыстыру;</a:t>
            </a:r>
          </a:p>
          <a:p>
            <a:pPr marL="0" indent="0" algn="just">
              <a:buNone/>
            </a:pPr>
            <a:r>
              <a:rPr lang="en-US" dirty="0"/>
              <a:t>Ø </a:t>
            </a:r>
            <a:r>
              <a:rPr lang="kk-KZ" dirty="0" smtClean="0"/>
              <a:t>Нормадан </a:t>
            </a:r>
            <a:r>
              <a:rPr lang="kk-KZ" dirty="0"/>
              <a:t>тыс, қолданылмайтын құндылықтарды кейін өткізу мақсатында анықтау;</a:t>
            </a:r>
          </a:p>
          <a:p>
            <a:pPr marL="0" indent="0" algn="just">
              <a:buNone/>
            </a:pPr>
            <a:r>
              <a:rPr lang="en-US" dirty="0"/>
              <a:t>Ø     </a:t>
            </a:r>
            <a:r>
              <a:rPr lang="kk-KZ" dirty="0"/>
              <a:t>Есеп объектілері құнының нақтылығын және оларды сақтау ережелері мен жағдайларын тексеру, т.б.</a:t>
            </a:r>
          </a:p>
        </p:txBody>
      </p:sp>
    </p:spTree>
    <p:extLst>
      <p:ext uri="{BB962C8B-B14F-4D97-AF65-F5344CB8AC3E}">
        <p14:creationId xmlns:p14="http://schemas.microsoft.com/office/powerpoint/2010/main" val="77308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339207"/>
            <a:ext cx="10018713" cy="448670"/>
          </a:xfrm>
        </p:spPr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accent2"/>
                </a:solidFill>
              </a:rPr>
              <a:t>Түгендеудің түрлері </a:t>
            </a:r>
            <a:r>
              <a:rPr lang="kk-KZ" sz="3200" dirty="0">
                <a:solidFill>
                  <a:schemeClr val="accent2"/>
                </a:solidFill>
              </a:rPr>
              <a:t>мен олардың сипаттамалары</a:t>
            </a:r>
            <a:br>
              <a:rPr lang="kk-KZ" sz="3200" dirty="0">
                <a:solidFill>
                  <a:schemeClr val="accent2"/>
                </a:solidFill>
              </a:rPr>
            </a:br>
            <a:endParaRPr lang="ru-RU" sz="32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392073"/>
            <a:ext cx="10018713" cy="4399128"/>
          </a:xfrm>
        </p:spPr>
        <p:txBody>
          <a:bodyPr/>
          <a:lstStyle/>
          <a:p>
            <a:endParaRPr lang="kk-KZ" dirty="0" smtClean="0"/>
          </a:p>
          <a:p>
            <a:endParaRPr lang="kk-KZ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825941"/>
              </p:ext>
            </p:extLst>
          </p:nvPr>
        </p:nvGraphicFramePr>
        <p:xfrm>
          <a:off x="1064525" y="632350"/>
          <a:ext cx="10849971" cy="5933643"/>
        </p:xfrm>
        <a:graphic>
          <a:graphicData uri="http://schemas.openxmlformats.org/drawingml/2006/table">
            <a:tbl>
              <a:tblPr/>
              <a:tblGrid>
                <a:gridCol w="1801705"/>
                <a:gridCol w="9048266"/>
              </a:tblGrid>
              <a:tr h="251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</a:rPr>
                        <a:t>Түгендеу түрлері</a:t>
                      </a:r>
                      <a:endParaRPr lang="kk-KZ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</a:rPr>
                        <a:t>Сипаттамалары</a:t>
                      </a:r>
                      <a:endParaRPr lang="kk-KZ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739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Өткізу мерзімі бойынша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>
                          <a:effectLst/>
                          <a:latin typeface="Times New Roman" panose="02020603050405020304" pitchFamily="18" charset="0"/>
                        </a:rPr>
                        <a:t>– Жоспарлы (кезеңдік)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 – алдын-ала белгіленген мерзімде кесте немесе жоспар бойынша жүргізіледі;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>
                          <a:effectLst/>
                          <a:latin typeface="Times New Roman" panose="02020603050405020304" pitchFamily="18" charset="0"/>
                        </a:rPr>
                        <a:t>– Жоспардан тыс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 – өте қажетті жағдайларда ғана (ұрлау, құндылықтарды бүлдіру және асыра пайдалану фактілері анықталғанда; материалды-жауапты тұлғалар ауысқанда; өрттен, табиғи апаттардан кейін және т.б.) жүргізіледі.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12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Қамту көлемі бойынша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</a:rPr>
                        <a:t>– Толық – 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нұсқаулықтарда көрсетілген мерзімде жүргізіледі және тек тауарлық материалдық құндылықтар мен ақша қаражаттарын тексеруге ғана емес, сонымен қатар басқа ұйымдармен есеп айырысу дұрыстығы, жылдық (тоқсан-дық) есеп беруді жасау бойынша қалдықтарды салыстыру және тексеруге бағытталады;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</a:rPr>
                        <a:t>– Ішінара – 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тек жеке есеп объектілерін қамтиды (мысалы, ТМҚ-ды қайта бағалау);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</a:rPr>
                        <a:t>– Іріктемелі – 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толық түгендеуді жүргізу қажеттілігі жоқ болған жағдайда жүргізіледі (мысалы, тауарлардың жеке атаулары бойынша табиғи есепте, жабдықтаушының тауар-лардың жеткіліксіздігі үшін кінарат-талабын өтеуден бас тартуы);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</a:rPr>
                        <a:t>– Тұтас –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 қандай да бір жүйенің барлық құрылымдық бө-лімшелерінің құндылықтары немесе есеп объектілерін бір мезгілде тексеру;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84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Өткізу нысаны бойынша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>
                          <a:effectLst/>
                          <a:latin typeface="Times New Roman" panose="02020603050405020304" pitchFamily="18" charset="0"/>
                        </a:rPr>
                        <a:t>– Заттай – 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нақты қолда бар мүлік объектілерін бағалау мақсатында жүргізіледі, ал олардың мөлшері есептеу, өл-шеу, таразыға тарту және басқа да көзге көрінетін әдістер-мен тізім жасау арқылы анықталады;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>
                          <a:effectLst/>
                          <a:latin typeface="Times New Roman" panose="02020603050405020304" pitchFamily="18" charset="0"/>
                        </a:rPr>
                        <a:t>– Бастапқы құжаттарды түгендеу – 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бухгалтерлік есеп шоттарында көрсетілуге негіз болған материалдық емес ак-тивтерді, патенттерді, дебиторлық берешек пен басқа да құжаттарды тексерумен байланысты;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>
                          <a:effectLst/>
                          <a:latin typeface="Times New Roman" panose="02020603050405020304" pitchFamily="18" charset="0"/>
                        </a:rPr>
                        <a:t>– Бухгалтерлік (кітаптық түгендеу) – 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</a:rPr>
                        <a:t>ұйымның шоттар жоспарының жағдайын және баланстың құрылуын олардың сенімділігі мен ақпараттылығын арттыру мақсатында тексе-руге бағытталған;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84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Ұйымдастыру дәрежесі бойынша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</a:rPr>
                        <a:t>– Өзекті – 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операциялық жылдың аяғында баланстың жабы-луына дейін немесе кейін 10 күн ішінде жүргізіледі. Жабу күні мен түгендеуді жүргізу арасындағы қолда бар түген-деудегі өзгерістер рәсімделетін құжаттарға сәйкес есепке алынуы тиіс;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</a:rPr>
                        <a:t>– Перманентті (жалғасушы) – 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түгендеу түрі, саны және құны бойынша түгендеу тізімінің жасалуы. Ол материалдық мүлікті түгендеумен үйлеседі. Оны жүргізу күні бухгалтер-лік балансты құру күніне байланысты;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i="1" dirty="0">
                          <a:effectLst/>
                          <a:latin typeface="Times New Roman" panose="02020603050405020304" pitchFamily="18" charset="0"/>
                        </a:rPr>
                        <a:t>– Жылдық – 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</a:rPr>
                        <a:t>баланстың құру күніне 3 ай қалғанда немесе оны құрудан кейінгі алғашқы 2 ай ішінде бүкіл номенклату-ра бойынша толық немесе ішінара жүргізіледі.</a:t>
                      </a:r>
                    </a:p>
                  </a:txBody>
                  <a:tcPr marL="20904" marR="209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122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562971"/>
            <a:ext cx="10018713" cy="433316"/>
          </a:xfrm>
        </p:spPr>
        <p:txBody>
          <a:bodyPr>
            <a:noAutofit/>
          </a:bodyPr>
          <a:lstStyle/>
          <a:p>
            <a:r>
              <a:rPr lang="kk-KZ" sz="3200" dirty="0">
                <a:solidFill>
                  <a:schemeClr val="accent2"/>
                </a:solidFill>
              </a:rPr>
              <a:t>Түгендеу міндетті түрде жүргізілетін </a:t>
            </a:r>
            <a:r>
              <a:rPr lang="kk-KZ" sz="3200" dirty="0" smtClean="0">
                <a:solidFill>
                  <a:schemeClr val="accent2"/>
                </a:solidFill>
              </a:rPr>
              <a:t>жағдайлар</a:t>
            </a:r>
            <a:r>
              <a:rPr lang="kk-KZ" sz="3200" dirty="0">
                <a:solidFill>
                  <a:schemeClr val="accent2"/>
                </a:solidFill>
              </a:rPr>
              <a:t/>
            </a:r>
            <a:br>
              <a:rPr lang="kk-KZ" sz="3200" dirty="0">
                <a:solidFill>
                  <a:schemeClr val="accent2"/>
                </a:solidFill>
              </a:rPr>
            </a:br>
            <a:endParaRPr lang="ru-RU" sz="32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4819313"/>
              </p:ext>
            </p:extLst>
          </p:nvPr>
        </p:nvGraphicFramePr>
        <p:xfrm>
          <a:off x="177421" y="996288"/>
          <a:ext cx="11614246" cy="5636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7236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371902"/>
            <a:ext cx="10018713" cy="324134"/>
          </a:xfrm>
        </p:spPr>
        <p:txBody>
          <a:bodyPr>
            <a:noAutofit/>
          </a:bodyPr>
          <a:lstStyle/>
          <a:p>
            <a:r>
              <a:rPr lang="ru-RU" sz="3200" dirty="0" err="1">
                <a:solidFill>
                  <a:schemeClr val="accent2"/>
                </a:solidFill>
              </a:rPr>
              <a:t>Түгендеу</a:t>
            </a:r>
            <a:r>
              <a:rPr lang="ru-RU" sz="3200" dirty="0">
                <a:solidFill>
                  <a:schemeClr val="accent2"/>
                </a:solidFill>
              </a:rPr>
              <a:t> </a:t>
            </a:r>
            <a:r>
              <a:rPr lang="ru-RU" sz="3200" dirty="0" err="1">
                <a:solidFill>
                  <a:schemeClr val="accent2"/>
                </a:solidFill>
              </a:rPr>
              <a:t>жүргізу</a:t>
            </a:r>
            <a:r>
              <a:rPr lang="ru-RU" sz="3200" dirty="0">
                <a:solidFill>
                  <a:schemeClr val="accent2"/>
                </a:solidFill>
              </a:rPr>
              <a:t> </a:t>
            </a:r>
            <a:r>
              <a:rPr lang="ru-RU" sz="3200" dirty="0" err="1">
                <a:solidFill>
                  <a:schemeClr val="accent2"/>
                </a:solidFill>
              </a:rPr>
              <a:t>тәртібі</a:t>
            </a:r>
            <a:r>
              <a:rPr lang="ru-RU" sz="3200" dirty="0">
                <a:solidFill>
                  <a:schemeClr val="accent2"/>
                </a:solidFill>
              </a:rPr>
              <a:t> </a:t>
            </a:r>
            <a:r>
              <a:rPr lang="ru-RU" sz="3200" dirty="0" err="1">
                <a:solidFill>
                  <a:schemeClr val="accent2"/>
                </a:solidFill>
              </a:rPr>
              <a:t>және</a:t>
            </a:r>
            <a:r>
              <a:rPr lang="ru-RU" sz="3200" dirty="0">
                <a:solidFill>
                  <a:schemeClr val="accent2"/>
                </a:solidFill>
              </a:rPr>
              <a:t> </a:t>
            </a:r>
            <a:r>
              <a:rPr lang="ru-RU" sz="3200" dirty="0" err="1">
                <a:solidFill>
                  <a:schemeClr val="accent2"/>
                </a:solidFill>
              </a:rPr>
              <a:t>мерзімдері</a:t>
            </a:r>
            <a:endParaRPr lang="ru-RU" sz="32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941696"/>
            <a:ext cx="10375594" cy="591630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kk-KZ" dirty="0"/>
              <a:t>Бухгалтерлік есептің бұл саласындағы қазіргі тәжірибе бойынша, кәсіпорындардағы (ұйымдардағы) түгендеу жұмысының басқарылуын жетілдіру үшін, тұрақты қызмет ететін (жоғары дәрежелі қызметкерлерден тұратын) түгендеу комиссиясын құру қажет.</a:t>
            </a:r>
          </a:p>
          <a:p>
            <a:pPr algn="just"/>
            <a:r>
              <a:rPr lang="kk-KZ" dirty="0"/>
              <a:t>Олардың құрамы кәсіпорын басшысының бұйрығымен белгіленуі тиіс. Тұрақты қызмет ететін комиссиясы құрамы және түгендеудің басқа да маңызды аспектілері есеп саясатында көрсетілгені жөн. Бұл комиссиялардың негізгі қызметі мыналар: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Кәсіпорын мүлкінің сақталуын қамтамасыз ету бойынша жұмыс жүргізу;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Түгендеу комиссиясына нұсқаулықтар беру;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Түгендеу мәліметтерінің сенімділігін қамтамасыз ету;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Түгендеудің дұрыс ұйымдастырылуы және қажет болған жағдайда тексерулердің қайтадан өткізілуі;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Құндылықтарды сақтау орны бойынша бақылау, тексеруі және іріктемелі түгендеу жүргізу;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Жетіспеушілікке, бүлінуге, бұзылуға жол берген тұлғалардың түсіндірмелерін қарастыру;</a:t>
            </a:r>
          </a:p>
          <a:p>
            <a:pPr algn="just"/>
            <a:r>
              <a:rPr lang="kk-KZ" dirty="0"/>
              <a:t> </a:t>
            </a:r>
          </a:p>
          <a:p>
            <a:pPr algn="just"/>
            <a:r>
              <a:rPr lang="kk-KZ" dirty="0"/>
              <a:t>Жұмыс комиссиясының мүшелері мыналарға жауапты: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Кәсіпорын басшысының бұйрығына сәйкес тәртіптің тиісті уақытында орындалуына;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Түгендеу тізімдеріндегі мәліметтердің дұрыстығына;</a:t>
            </a:r>
          </a:p>
          <a:p>
            <a:pPr algn="just"/>
            <a:r>
              <a:rPr lang="en-US" dirty="0"/>
              <a:t>Ø     </a:t>
            </a:r>
            <a:r>
              <a:rPr lang="kk-KZ" dirty="0"/>
              <a:t>Материалдардың түгенделуін белгіленген тәртіпке сәйкес тиісті уақытында рәсімдеуге;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3049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59307"/>
            <a:ext cx="10018713" cy="1214652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2"/>
                </a:solidFill>
              </a:rPr>
              <a:t>Бухгалтерлік </a:t>
            </a:r>
            <a:r>
              <a:rPr lang="ru-RU" sz="2800" dirty="0" err="1">
                <a:solidFill>
                  <a:schemeClr val="accent2"/>
                </a:solidFill>
              </a:rPr>
              <a:t>есеп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 err="1">
                <a:solidFill>
                  <a:schemeClr val="accent2"/>
                </a:solidFill>
              </a:rPr>
              <a:t>стандарттарына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 err="1">
                <a:solidFill>
                  <a:schemeClr val="accent2"/>
                </a:solidFill>
              </a:rPr>
              <a:t>сәйкес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 err="1">
                <a:solidFill>
                  <a:schemeClr val="accent2"/>
                </a:solidFill>
              </a:rPr>
              <a:t>түгендеу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 err="1">
                <a:solidFill>
                  <a:schemeClr val="accent2"/>
                </a:solidFill>
              </a:rPr>
              <a:t>нәтижелерін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 err="1">
                <a:solidFill>
                  <a:schemeClr val="accent2"/>
                </a:solidFill>
              </a:rPr>
              <a:t>келесідей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 err="1">
                <a:solidFill>
                  <a:schemeClr val="accent2"/>
                </a:solidFill>
              </a:rPr>
              <a:t>тәртіппен</a:t>
            </a: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ru-RU" sz="2800" dirty="0" err="1">
                <a:solidFill>
                  <a:schemeClr val="accent2"/>
                </a:solidFill>
              </a:rPr>
              <a:t>реттейді</a:t>
            </a:r>
            <a:r>
              <a:rPr lang="ru-RU" sz="2800" dirty="0">
                <a:solidFill>
                  <a:schemeClr val="accent2"/>
                </a:solidFill>
              </a:rPr>
              <a:t>:</a:t>
            </a:r>
            <a:br>
              <a:rPr lang="ru-RU" sz="2800" dirty="0">
                <a:solidFill>
                  <a:schemeClr val="accent2"/>
                </a:solidFill>
              </a:rPr>
            </a:b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43" y="1883391"/>
            <a:ext cx="10931857" cy="4844955"/>
          </a:xfrm>
        </p:spPr>
        <p:txBody>
          <a:bodyPr>
            <a:noAutofit/>
          </a:bodyPr>
          <a:lstStyle/>
          <a:p>
            <a:r>
              <a:rPr lang="ru-RU" sz="1800" dirty="0"/>
              <a:t>- </a:t>
            </a:r>
            <a:r>
              <a:rPr lang="ru-RU" sz="1800" dirty="0" err="1"/>
              <a:t>артықшылықтар</a:t>
            </a:r>
            <a:r>
              <a:rPr lang="ru-RU" sz="1800" dirty="0"/>
              <a:t> мен </a:t>
            </a:r>
            <a:r>
              <a:rPr lang="ru-RU" sz="1800" dirty="0" err="1"/>
              <a:t>жетіспеушіліктердің</a:t>
            </a:r>
            <a:r>
              <a:rPr lang="ru-RU" sz="1800" dirty="0"/>
              <a:t> </a:t>
            </a:r>
            <a:r>
              <a:rPr lang="ru-RU" sz="1800" dirty="0" err="1"/>
              <a:t>өзара</a:t>
            </a:r>
            <a:r>
              <a:rPr lang="ru-RU" sz="1800" dirty="0"/>
              <a:t> </a:t>
            </a:r>
            <a:r>
              <a:rPr lang="ru-RU" sz="1800" dirty="0" err="1"/>
              <a:t>есебі</a:t>
            </a:r>
            <a:r>
              <a:rPr lang="ru-RU" sz="1800" dirty="0"/>
              <a:t> (</a:t>
            </a:r>
            <a:r>
              <a:rPr lang="ru-RU" sz="1800" dirty="0" err="1"/>
              <a:t>қайта</a:t>
            </a:r>
            <a:r>
              <a:rPr lang="ru-RU" sz="1800" dirty="0"/>
              <a:t> </a:t>
            </a:r>
            <a:r>
              <a:rPr lang="ru-RU" sz="1800" dirty="0" err="1"/>
              <a:t>сорттау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кезде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материалды</a:t>
            </a:r>
            <a:r>
              <a:rPr lang="ru-RU" sz="1800" dirty="0"/>
              <a:t> </a:t>
            </a:r>
            <a:r>
              <a:rPr lang="ru-RU" sz="1800" dirty="0" err="1"/>
              <a:t>жауапты</a:t>
            </a:r>
            <a:r>
              <a:rPr lang="ru-RU" sz="1800" dirty="0"/>
              <a:t> </a:t>
            </a:r>
            <a:r>
              <a:rPr lang="ru-RU" sz="1800" dirty="0" err="1"/>
              <a:t>тұлғада</a:t>
            </a:r>
            <a:r>
              <a:rPr lang="ru-RU" sz="1800" dirty="0"/>
              <a:t>, </a:t>
            </a:r>
            <a:r>
              <a:rPr lang="ru-RU" sz="1800" dirty="0" err="1"/>
              <a:t>сондай-ақ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атаулы</a:t>
            </a:r>
            <a:r>
              <a:rPr lang="ru-RU" sz="1800" dirty="0"/>
              <a:t> </a:t>
            </a:r>
            <a:r>
              <a:rPr lang="ru-RU" sz="1800" dirty="0" err="1"/>
              <a:t>құндылықтарға</a:t>
            </a:r>
            <a:r>
              <a:rPr lang="ru-RU" sz="1800" dirty="0"/>
              <a:t> </a:t>
            </a:r>
            <a:r>
              <a:rPr lang="ru-RU" sz="1800" dirty="0" err="1"/>
              <a:t>қатысты</a:t>
            </a:r>
            <a:r>
              <a:rPr lang="ru-RU" sz="1800" dirty="0"/>
              <a:t> </a:t>
            </a:r>
            <a:r>
              <a:rPr lang="ru-RU" sz="1800" dirty="0" err="1"/>
              <a:t>болған</a:t>
            </a:r>
            <a:r>
              <a:rPr lang="ru-RU" sz="1800" dirty="0"/>
              <a:t> </a:t>
            </a:r>
            <a:r>
              <a:rPr lang="ru-RU" sz="1800" dirty="0" err="1"/>
              <a:t>кезде</a:t>
            </a:r>
            <a:r>
              <a:rPr lang="ru-RU" sz="1800" dirty="0"/>
              <a:t> </a:t>
            </a:r>
            <a:r>
              <a:rPr lang="ru-RU" sz="1800" dirty="0" err="1"/>
              <a:t>жіберіледі</a:t>
            </a:r>
            <a:r>
              <a:rPr lang="ru-RU" sz="1800" dirty="0"/>
              <a:t>);</a:t>
            </a:r>
          </a:p>
          <a:p>
            <a:r>
              <a:rPr lang="ru-RU" sz="1800" dirty="0"/>
              <a:t>- </a:t>
            </a:r>
            <a:r>
              <a:rPr lang="ru-RU" sz="1800" dirty="0" err="1"/>
              <a:t>бухгалтерлік</a:t>
            </a:r>
            <a:r>
              <a:rPr lang="ru-RU" sz="1800" dirty="0"/>
              <a:t> </a:t>
            </a:r>
            <a:r>
              <a:rPr lang="ru-RU" sz="1800" dirty="0" err="1"/>
              <a:t>есепте</a:t>
            </a:r>
            <a:r>
              <a:rPr lang="ru-RU" sz="1800" dirty="0"/>
              <a:t> </a:t>
            </a:r>
            <a:r>
              <a:rPr lang="ru-RU" sz="1800" dirty="0" err="1"/>
              <a:t>өзара</a:t>
            </a:r>
            <a:r>
              <a:rPr lang="ru-RU" sz="1800" dirty="0"/>
              <a:t> </a:t>
            </a:r>
            <a:r>
              <a:rPr lang="ru-RU" sz="1800" dirty="0" err="1"/>
              <a:t>есеп</a:t>
            </a:r>
            <a:r>
              <a:rPr lang="ru-RU" sz="1800" dirty="0"/>
              <a:t> </a:t>
            </a:r>
            <a:r>
              <a:rPr lang="ru-RU" sz="1800" dirty="0" err="1"/>
              <a:t>көрсетілмейді</a:t>
            </a:r>
            <a:r>
              <a:rPr lang="ru-RU" sz="1800" dirty="0"/>
              <a:t>;</a:t>
            </a:r>
          </a:p>
          <a:p>
            <a:r>
              <a:rPr lang="ru-RU" sz="1800" dirty="0"/>
              <a:t>- </a:t>
            </a:r>
            <a:r>
              <a:rPr lang="ru-RU" sz="1800" dirty="0" err="1"/>
              <a:t>артықшылықтар</a:t>
            </a:r>
            <a:r>
              <a:rPr lang="ru-RU" sz="1800" dirty="0"/>
              <a:t> </a:t>
            </a:r>
            <a:r>
              <a:rPr lang="ru-RU" sz="1800" dirty="0" err="1"/>
              <a:t>келешекте</a:t>
            </a:r>
            <a:r>
              <a:rPr lang="ru-RU" sz="1800" dirty="0"/>
              <a:t> </a:t>
            </a:r>
            <a:r>
              <a:rPr lang="ru-RU" sz="1800" dirty="0" err="1"/>
              <a:t>кінәлі</a:t>
            </a:r>
            <a:r>
              <a:rPr lang="ru-RU" sz="1800" dirty="0"/>
              <a:t> </a:t>
            </a:r>
            <a:r>
              <a:rPr lang="ru-RU" sz="1800" dirty="0" err="1"/>
              <a:t>адамдарды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олардың</a:t>
            </a:r>
            <a:r>
              <a:rPr lang="ru-RU" sz="1800" dirty="0"/>
              <a:t> </a:t>
            </a:r>
            <a:r>
              <a:rPr lang="ru-RU" sz="1800" dirty="0" err="1"/>
              <a:t>туындау</a:t>
            </a:r>
            <a:r>
              <a:rPr lang="ru-RU" sz="1800" dirty="0"/>
              <a:t> </a:t>
            </a:r>
            <a:r>
              <a:rPr lang="ru-RU" sz="1800" dirty="0" err="1"/>
              <a:t>себептерін</a:t>
            </a:r>
            <a:r>
              <a:rPr lang="ru-RU" sz="1800" dirty="0"/>
              <a:t> </a:t>
            </a:r>
            <a:r>
              <a:rPr lang="ru-RU" sz="1800" dirty="0" err="1"/>
              <a:t>бекітумен</a:t>
            </a:r>
            <a:r>
              <a:rPr lang="ru-RU" sz="1800" dirty="0"/>
              <a:t> </a:t>
            </a:r>
            <a:r>
              <a:rPr lang="ru-RU" sz="1800" dirty="0" err="1"/>
              <a:t>кірістеуге</a:t>
            </a:r>
            <a:r>
              <a:rPr lang="ru-RU" sz="1800" dirty="0"/>
              <a:t> </a:t>
            </a:r>
            <a:r>
              <a:rPr lang="ru-RU" sz="1800" dirty="0" err="1"/>
              <a:t>алынады</a:t>
            </a:r>
            <a:r>
              <a:rPr lang="ru-RU" sz="1800" dirty="0"/>
              <a:t>. </a:t>
            </a:r>
            <a:r>
              <a:rPr lang="ru-RU" sz="1800" dirty="0" err="1"/>
              <a:t>Бұдан</a:t>
            </a:r>
            <a:r>
              <a:rPr lang="ru-RU" sz="1800" dirty="0"/>
              <a:t> </a:t>
            </a:r>
            <a:r>
              <a:rPr lang="ru-RU" sz="1800" dirty="0" err="1"/>
              <a:t>бухглтерлік</a:t>
            </a:r>
            <a:r>
              <a:rPr lang="ru-RU" sz="1800" dirty="0"/>
              <a:t> </a:t>
            </a:r>
            <a:r>
              <a:rPr lang="ru-RU" sz="1800" dirty="0" err="1"/>
              <a:t>есепте</a:t>
            </a:r>
            <a:r>
              <a:rPr lang="ru-RU" sz="1800" dirty="0"/>
              <a:t> актив </a:t>
            </a:r>
            <a:r>
              <a:rPr lang="ru-RU" sz="1800" dirty="0" err="1"/>
              <a:t>есебі</a:t>
            </a:r>
            <a:r>
              <a:rPr lang="ru-RU" sz="1800" dirty="0"/>
              <a:t> </a:t>
            </a:r>
            <a:r>
              <a:rPr lang="ru-RU" sz="1800" dirty="0" err="1"/>
              <a:t>шоттары</a:t>
            </a:r>
            <a:r>
              <a:rPr lang="ru-RU" sz="1800" dirty="0"/>
              <a:t> </a:t>
            </a:r>
            <a:r>
              <a:rPr lang="ru-RU" sz="1800" dirty="0" err="1"/>
              <a:t>дебеттеледі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кірістелген</a:t>
            </a:r>
            <a:r>
              <a:rPr lang="ru-RU" sz="1800" dirty="0"/>
              <a:t> </a:t>
            </a:r>
            <a:r>
              <a:rPr lang="ru-RU" sz="1800" dirty="0" err="1"/>
              <a:t>артықшылықтар</a:t>
            </a:r>
            <a:r>
              <a:rPr lang="ru-RU" sz="1800" dirty="0"/>
              <a:t> </a:t>
            </a:r>
            <a:r>
              <a:rPr lang="ru-RU" sz="1800" dirty="0" err="1"/>
              <a:t>кәсіпорын</a:t>
            </a:r>
            <a:r>
              <a:rPr lang="ru-RU" sz="1800" dirty="0"/>
              <a:t> </a:t>
            </a:r>
            <a:r>
              <a:rPr lang="ru-RU" sz="1800" dirty="0" err="1"/>
              <a:t>табысы</a:t>
            </a:r>
            <a:r>
              <a:rPr lang="ru-RU" sz="1800" dirty="0"/>
              <a:t>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табылғандықтан</a:t>
            </a:r>
            <a:r>
              <a:rPr lang="ru-RU" sz="1800" dirty="0"/>
              <a:t>, </a:t>
            </a:r>
            <a:r>
              <a:rPr lang="ru-RU" sz="1800" dirty="0" err="1"/>
              <a:t>басқа</a:t>
            </a:r>
            <a:r>
              <a:rPr lang="ru-RU" sz="1800" dirty="0"/>
              <a:t> да </a:t>
            </a:r>
            <a:r>
              <a:rPr lang="ru-RU" sz="1800" dirty="0" err="1"/>
              <a:t>табыстар</a:t>
            </a:r>
            <a:r>
              <a:rPr lang="ru-RU" sz="1800" dirty="0"/>
              <a:t> </a:t>
            </a:r>
            <a:r>
              <a:rPr lang="ru-RU" sz="1800" dirty="0" err="1"/>
              <a:t>шоттары</a:t>
            </a:r>
            <a:r>
              <a:rPr lang="ru-RU" sz="1800" dirty="0"/>
              <a:t> </a:t>
            </a:r>
            <a:r>
              <a:rPr lang="ru-RU" sz="1800" dirty="0" err="1"/>
              <a:t>кредиттеледі</a:t>
            </a:r>
            <a:r>
              <a:rPr lang="ru-RU" sz="1800" dirty="0"/>
              <a:t>;</a:t>
            </a:r>
          </a:p>
          <a:p>
            <a:r>
              <a:rPr lang="ru-RU" sz="1800" dirty="0"/>
              <a:t>- </a:t>
            </a:r>
            <a:r>
              <a:rPr lang="ru-RU" sz="1800" dirty="0" err="1"/>
              <a:t>кұндылықтардың</a:t>
            </a:r>
            <a:r>
              <a:rPr lang="ru-RU" sz="1800" dirty="0"/>
              <a:t> </a:t>
            </a:r>
            <a:r>
              <a:rPr lang="ru-RU" sz="1800" dirty="0" err="1"/>
              <a:t>жетіспеушілігін</a:t>
            </a:r>
            <a:r>
              <a:rPr lang="ru-RU" sz="1800" dirty="0"/>
              <a:t> </a:t>
            </a:r>
            <a:r>
              <a:rPr lang="ru-RU" sz="1800" dirty="0" err="1"/>
              <a:t>олардың</a:t>
            </a:r>
            <a:r>
              <a:rPr lang="ru-RU" sz="1800" dirty="0"/>
              <a:t> </a:t>
            </a:r>
            <a:r>
              <a:rPr lang="ru-RU" sz="1800" dirty="0" err="1"/>
              <a:t>туындау</a:t>
            </a:r>
            <a:r>
              <a:rPr lang="ru-RU" sz="1800" dirty="0"/>
              <a:t> </a:t>
            </a:r>
            <a:r>
              <a:rPr lang="ru-RU" sz="1800" dirty="0" err="1"/>
              <a:t>себептерінен</a:t>
            </a:r>
            <a:r>
              <a:rPr lang="ru-RU" sz="1800" dirty="0"/>
              <a:t> </a:t>
            </a:r>
            <a:r>
              <a:rPr lang="ru-RU" sz="1800" dirty="0" err="1"/>
              <a:t>тәуелсіз</a:t>
            </a:r>
            <a:r>
              <a:rPr lang="ru-RU" sz="1800" dirty="0"/>
              <a:t> </a:t>
            </a:r>
            <a:r>
              <a:rPr lang="ru-RU" sz="1800" dirty="0" err="1"/>
              <a:t>материалды</a:t>
            </a:r>
            <a:r>
              <a:rPr lang="ru-RU" sz="1800" dirty="0"/>
              <a:t> </a:t>
            </a:r>
            <a:r>
              <a:rPr lang="ru-RU" sz="1800" dirty="0" err="1"/>
              <a:t>жауапты</a:t>
            </a:r>
            <a:r>
              <a:rPr lang="ru-RU" sz="1800" dirty="0"/>
              <a:t> </a:t>
            </a:r>
            <a:r>
              <a:rPr lang="ru-RU" sz="1800" dirty="0" err="1"/>
              <a:t>тұлғалардың</a:t>
            </a:r>
            <a:r>
              <a:rPr lang="ru-RU" sz="1800" dirty="0"/>
              <a:t> </a:t>
            </a:r>
            <a:r>
              <a:rPr lang="ru-RU" sz="1800" dirty="0" err="1"/>
              <a:t>мойындарына</a:t>
            </a:r>
            <a:r>
              <a:rPr lang="ru-RU" sz="1800" dirty="0"/>
              <a:t> </a:t>
            </a:r>
            <a:r>
              <a:rPr lang="ru-RU" sz="1800" dirty="0" err="1"/>
              <a:t>апарады</a:t>
            </a:r>
            <a:r>
              <a:rPr lang="ru-RU" sz="1800" dirty="0"/>
              <a:t>;</a:t>
            </a:r>
          </a:p>
          <a:p>
            <a:r>
              <a:rPr lang="ru-RU" sz="1800" dirty="0"/>
              <a:t>- </a:t>
            </a:r>
            <a:r>
              <a:rPr lang="ru-RU" sz="1800" dirty="0" err="1"/>
              <a:t>табиғи</a:t>
            </a:r>
            <a:r>
              <a:rPr lang="ru-RU" sz="1800" dirty="0"/>
              <a:t> </a:t>
            </a:r>
            <a:r>
              <a:rPr lang="ru-RU" sz="1800" dirty="0" err="1"/>
              <a:t>кему</a:t>
            </a:r>
            <a:r>
              <a:rPr lang="ru-RU" sz="1800" dirty="0"/>
              <a:t> </a:t>
            </a:r>
            <a:r>
              <a:rPr lang="ru-RU" sz="1800" dirty="0" err="1"/>
              <a:t>нормасы</a:t>
            </a:r>
            <a:r>
              <a:rPr lang="ru-RU" sz="1800" dirty="0"/>
              <a:t> </a:t>
            </a:r>
            <a:r>
              <a:rPr lang="ru-RU" sz="1800" dirty="0" err="1"/>
              <a:t>шегінде</a:t>
            </a:r>
            <a:r>
              <a:rPr lang="ru-RU" sz="1800" dirty="0"/>
              <a:t> </a:t>
            </a:r>
            <a:r>
              <a:rPr lang="ru-RU" sz="1800" dirty="0" err="1"/>
              <a:t>жетіспеушіліктерді</a:t>
            </a:r>
            <a:r>
              <a:rPr lang="ru-RU" sz="1800" dirty="0"/>
              <a:t> </a:t>
            </a:r>
            <a:r>
              <a:rPr lang="ru-RU" sz="1800" dirty="0" err="1"/>
              <a:t>өндіріс</a:t>
            </a:r>
            <a:r>
              <a:rPr lang="ru-RU" sz="1800" dirty="0"/>
              <a:t> </a:t>
            </a:r>
            <a:r>
              <a:rPr lang="ru-RU" sz="1800" dirty="0" err="1"/>
              <a:t>шығындарына</a:t>
            </a:r>
            <a:r>
              <a:rPr lang="ru-RU" sz="1800" dirty="0"/>
              <a:t> </a:t>
            </a:r>
            <a:r>
              <a:rPr lang="ru-RU" sz="1800" dirty="0" err="1"/>
              <a:t>апарады</a:t>
            </a:r>
            <a:r>
              <a:rPr lang="ru-RU" sz="1800" dirty="0"/>
              <a:t> (</a:t>
            </a:r>
            <a:r>
              <a:rPr lang="ru-RU" sz="1800" dirty="0" err="1"/>
              <a:t>құралдардың</a:t>
            </a:r>
            <a:r>
              <a:rPr lang="ru-RU" sz="1800" dirty="0"/>
              <a:t> </a:t>
            </a:r>
            <a:r>
              <a:rPr lang="ru-RU" sz="1800" dirty="0" err="1"/>
              <a:t>нақты</a:t>
            </a:r>
            <a:r>
              <a:rPr lang="ru-RU" sz="1800" dirty="0"/>
              <a:t> </a:t>
            </a:r>
            <a:r>
              <a:rPr lang="ru-RU" sz="1800" dirty="0" err="1"/>
              <a:t>түрлеріне</a:t>
            </a:r>
            <a:r>
              <a:rPr lang="ru-RU" sz="1800" dirty="0"/>
              <a:t> </a:t>
            </a:r>
            <a:r>
              <a:rPr lang="ru-RU" sz="1800" dirty="0" err="1"/>
              <a:t>табиғи</a:t>
            </a:r>
            <a:r>
              <a:rPr lang="ru-RU" sz="1800" dirty="0"/>
              <a:t> </a:t>
            </a:r>
            <a:r>
              <a:rPr lang="ru-RU" sz="1800" dirty="0" err="1"/>
              <a:t>кему</a:t>
            </a:r>
            <a:r>
              <a:rPr lang="ru-RU" sz="1800" dirty="0"/>
              <a:t> </a:t>
            </a:r>
            <a:r>
              <a:rPr lang="ru-RU" sz="1800" dirty="0" err="1"/>
              <a:t>нормалары</a:t>
            </a:r>
            <a:r>
              <a:rPr lang="ru-RU" sz="1800" dirty="0"/>
              <a:t> </a:t>
            </a:r>
            <a:r>
              <a:rPr lang="ru-RU" sz="1800" dirty="0" err="1"/>
              <a:t>салалық</a:t>
            </a:r>
            <a:r>
              <a:rPr lang="ru-RU" sz="1800" dirty="0"/>
              <a:t> </a:t>
            </a:r>
            <a:r>
              <a:rPr lang="ru-RU" sz="1800" dirty="0" err="1"/>
              <a:t>министрліктермен</a:t>
            </a:r>
            <a:r>
              <a:rPr lang="ru-RU" sz="1800" dirty="0"/>
              <a:t> </a:t>
            </a:r>
            <a:r>
              <a:rPr lang="ru-RU" sz="1800" dirty="0" err="1"/>
              <a:t>бекітіледі</a:t>
            </a:r>
            <a:r>
              <a:rPr lang="ru-RU" sz="1800" dirty="0"/>
              <a:t>);</a:t>
            </a:r>
          </a:p>
          <a:p>
            <a:r>
              <a:rPr lang="ru-RU" sz="1800" dirty="0"/>
              <a:t>- </a:t>
            </a:r>
            <a:r>
              <a:rPr lang="ru-RU" sz="1800" dirty="0" err="1"/>
              <a:t>табиғи</a:t>
            </a:r>
            <a:r>
              <a:rPr lang="ru-RU" sz="1800" dirty="0"/>
              <a:t> </a:t>
            </a:r>
            <a:r>
              <a:rPr lang="ru-RU" sz="1800" dirty="0" err="1"/>
              <a:t>кему</a:t>
            </a:r>
            <a:r>
              <a:rPr lang="ru-RU" sz="1800" dirty="0"/>
              <a:t> </a:t>
            </a:r>
            <a:r>
              <a:rPr lang="ru-RU" sz="1800" dirty="0" err="1"/>
              <a:t>нормаларына</a:t>
            </a:r>
            <a:r>
              <a:rPr lang="ru-RU" sz="1800" dirty="0"/>
              <a:t> </a:t>
            </a:r>
            <a:r>
              <a:rPr lang="ru-RU" sz="1800" dirty="0" err="1"/>
              <a:t>артық</a:t>
            </a:r>
            <a:r>
              <a:rPr lang="ru-RU" sz="1800" dirty="0"/>
              <a:t> </a:t>
            </a:r>
            <a:r>
              <a:rPr lang="ru-RU" sz="1800" dirty="0" err="1"/>
              <a:t>жетіспеушіліктерді</a:t>
            </a:r>
            <a:r>
              <a:rPr lang="ru-RU" sz="1800" dirty="0"/>
              <a:t>, </a:t>
            </a:r>
            <a:r>
              <a:rPr lang="ru-RU" sz="1800" dirty="0" err="1"/>
              <a:t>құндылықтардың</a:t>
            </a:r>
            <a:r>
              <a:rPr lang="ru-RU" sz="1800" dirty="0"/>
              <a:t> </a:t>
            </a:r>
            <a:r>
              <a:rPr lang="ru-RU" sz="1800" dirty="0" err="1"/>
              <a:t>бүлінуінен</a:t>
            </a:r>
            <a:r>
              <a:rPr lang="ru-RU" sz="1800" dirty="0"/>
              <a:t> </a:t>
            </a:r>
            <a:r>
              <a:rPr lang="ru-RU" sz="1800" dirty="0" err="1"/>
              <a:t>жоғалтуларды</a:t>
            </a:r>
            <a:r>
              <a:rPr lang="ru-RU" sz="1800" dirty="0"/>
              <a:t>, </a:t>
            </a:r>
            <a:r>
              <a:rPr lang="ru-RU" sz="1800" dirty="0" err="1"/>
              <a:t>сонымен</a:t>
            </a:r>
            <a:r>
              <a:rPr lang="ru-RU" sz="1800" dirty="0"/>
              <a:t> </a:t>
            </a:r>
            <a:r>
              <a:rPr lang="ru-RU" sz="1800" dirty="0" err="1"/>
              <a:t>қатар</a:t>
            </a:r>
            <a:r>
              <a:rPr lang="ru-RU" sz="1800" dirty="0"/>
              <a:t> </a:t>
            </a:r>
            <a:r>
              <a:rPr lang="ru-RU" sz="1800" dirty="0" err="1"/>
              <a:t>нақты</a:t>
            </a:r>
            <a:r>
              <a:rPr lang="ru-RU" sz="1800" dirty="0"/>
              <a:t> </a:t>
            </a:r>
            <a:r>
              <a:rPr lang="ru-RU" sz="1800" dirty="0" err="1"/>
              <a:t>кінәлілер</a:t>
            </a:r>
            <a:r>
              <a:rPr lang="ru-RU" sz="1800" dirty="0"/>
              <a:t> </a:t>
            </a:r>
            <a:r>
              <a:rPr lang="ru-RU" sz="1800" dirty="0" err="1"/>
              <a:t>жоқ</a:t>
            </a:r>
            <a:r>
              <a:rPr lang="ru-RU" sz="1800" dirty="0"/>
              <a:t> </a:t>
            </a:r>
            <a:r>
              <a:rPr lang="ru-RU" sz="1800" dirty="0" err="1"/>
              <a:t>болғандағы</a:t>
            </a:r>
            <a:r>
              <a:rPr lang="ru-RU" sz="1800" dirty="0"/>
              <a:t> </a:t>
            </a:r>
            <a:r>
              <a:rPr lang="ru-RU" sz="1800" dirty="0" err="1"/>
              <a:t>ұрлықтарды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материалды</a:t>
            </a:r>
            <a:r>
              <a:rPr lang="ru-RU" sz="1800" dirty="0"/>
              <a:t> </a:t>
            </a:r>
            <a:r>
              <a:rPr lang="ru-RU" sz="1800" dirty="0" err="1"/>
              <a:t>жауапты</a:t>
            </a:r>
            <a:r>
              <a:rPr lang="ru-RU" sz="1800" dirty="0"/>
              <a:t> </a:t>
            </a:r>
            <a:r>
              <a:rPr lang="ru-RU" sz="1800" dirty="0" err="1"/>
              <a:t>тұлғалардан</a:t>
            </a:r>
            <a:r>
              <a:rPr lang="ru-RU" sz="1800" dirty="0"/>
              <a:t> </a:t>
            </a:r>
            <a:r>
              <a:rPr lang="ru-RU" sz="1800" dirty="0" err="1"/>
              <a:t>іздестірудің</a:t>
            </a:r>
            <a:r>
              <a:rPr lang="ru-RU" sz="1800" dirty="0"/>
              <a:t> </a:t>
            </a:r>
            <a:r>
              <a:rPr lang="ru-RU" sz="1800" dirty="0" err="1"/>
              <a:t>негізсіздігі</a:t>
            </a:r>
            <a:r>
              <a:rPr lang="ru-RU" sz="1800" dirty="0"/>
              <a:t> </a:t>
            </a:r>
            <a:r>
              <a:rPr lang="ru-RU" sz="1800" dirty="0" err="1"/>
              <a:t>кезінде</a:t>
            </a:r>
            <a:r>
              <a:rPr lang="ru-RU" sz="1800" dirty="0"/>
              <a:t> </a:t>
            </a:r>
            <a:r>
              <a:rPr lang="ru-RU" sz="1800" dirty="0" err="1"/>
              <a:t>оларды</a:t>
            </a:r>
            <a:r>
              <a:rPr lang="ru-RU" sz="1800" dirty="0"/>
              <a:t> </a:t>
            </a:r>
            <a:r>
              <a:rPr lang="ru-RU" sz="1800" dirty="0" err="1"/>
              <a:t>кезең</a:t>
            </a:r>
            <a:r>
              <a:rPr lang="ru-RU" sz="1800" dirty="0"/>
              <a:t> </a:t>
            </a:r>
            <a:r>
              <a:rPr lang="ru-RU" sz="1800" dirty="0" err="1"/>
              <a:t>шығындарына</a:t>
            </a:r>
            <a:r>
              <a:rPr lang="ru-RU" sz="1800" dirty="0"/>
              <a:t> </a:t>
            </a:r>
            <a:r>
              <a:rPr lang="ru-RU" sz="1800" dirty="0" err="1"/>
              <a:t>апарады</a:t>
            </a:r>
            <a:r>
              <a:rPr lang="ru-RU" sz="1800" dirty="0"/>
              <a:t>;</a:t>
            </a:r>
          </a:p>
          <a:p>
            <a:r>
              <a:rPr lang="ru-RU" sz="1800" dirty="0"/>
              <a:t>- </a:t>
            </a:r>
            <a:r>
              <a:rPr lang="ru-RU" sz="1800" dirty="0" err="1"/>
              <a:t>кінәлі</a:t>
            </a:r>
            <a:r>
              <a:rPr lang="ru-RU" sz="1800" dirty="0"/>
              <a:t> </a:t>
            </a:r>
            <a:r>
              <a:rPr lang="ru-RU" sz="1800" dirty="0" err="1"/>
              <a:t>адамдар</a:t>
            </a:r>
            <a:r>
              <a:rPr lang="ru-RU" sz="1800" dirty="0"/>
              <a:t> </a:t>
            </a:r>
            <a:r>
              <a:rPr lang="ru-RU" sz="1800" dirty="0" err="1"/>
              <a:t>бекітілген</a:t>
            </a:r>
            <a:r>
              <a:rPr lang="ru-RU" sz="1800" dirty="0"/>
              <a:t> </a:t>
            </a:r>
            <a:r>
              <a:rPr lang="ru-RU" sz="1800" dirty="0" err="1"/>
              <a:t>жетіспеушіліктер</a:t>
            </a:r>
            <a:r>
              <a:rPr lang="ru-RU" sz="1800" dirty="0"/>
              <a:t>, </a:t>
            </a:r>
            <a:r>
              <a:rPr lang="ru-RU" sz="1800" dirty="0" err="1"/>
              <a:t>құндылықтардың</a:t>
            </a:r>
            <a:r>
              <a:rPr lang="ru-RU" sz="1800" dirty="0"/>
              <a:t> </a:t>
            </a:r>
            <a:r>
              <a:rPr lang="ru-RU" sz="1800" dirty="0" err="1"/>
              <a:t>бүлінуінен</a:t>
            </a:r>
            <a:r>
              <a:rPr lang="ru-RU" sz="1800" dirty="0"/>
              <a:t> </a:t>
            </a:r>
            <a:r>
              <a:rPr lang="ru-RU" sz="1800" dirty="0" err="1"/>
              <a:t>жоғалтулар</a:t>
            </a:r>
            <a:r>
              <a:rPr lang="ru-RU" sz="1800" dirty="0"/>
              <a:t> </a:t>
            </a:r>
            <a:r>
              <a:rPr lang="ru-RU" sz="1800" dirty="0" err="1"/>
              <a:t>нақты</a:t>
            </a:r>
            <a:r>
              <a:rPr lang="ru-RU" sz="1800" dirty="0"/>
              <a:t> </a:t>
            </a:r>
            <a:r>
              <a:rPr lang="ru-RU" sz="1800" dirty="0" err="1"/>
              <a:t>кінәлі</a:t>
            </a:r>
            <a:r>
              <a:rPr lang="ru-RU" sz="1800" dirty="0"/>
              <a:t> </a:t>
            </a:r>
            <a:r>
              <a:rPr lang="ru-RU" sz="1800" dirty="0" err="1"/>
              <a:t>адамдардан</a:t>
            </a:r>
            <a:r>
              <a:rPr lang="ru-RU" sz="1800" dirty="0"/>
              <a:t> </a:t>
            </a:r>
            <a:r>
              <a:rPr lang="ru-RU" sz="1800" dirty="0" err="1"/>
              <a:t>іздестіріледі</a:t>
            </a:r>
            <a:r>
              <a:rPr lang="ru-RU" sz="1800" dirty="0"/>
              <a:t>. Бухгалтерлік </a:t>
            </a:r>
            <a:r>
              <a:rPr lang="ru-RU" sz="1800" dirty="0" err="1"/>
              <a:t>есепте</a:t>
            </a:r>
            <a:r>
              <a:rPr lang="ru-RU" sz="1800" dirty="0"/>
              <a:t> </a:t>
            </a:r>
            <a:r>
              <a:rPr lang="ru-RU" sz="1800" dirty="0" err="1"/>
              <a:t>кәсіпорын</a:t>
            </a:r>
            <a:r>
              <a:rPr lang="ru-RU" sz="1800" dirty="0"/>
              <a:t> </a:t>
            </a:r>
            <a:r>
              <a:rPr lang="ru-RU" sz="1800" dirty="0" err="1"/>
              <a:t>алдындағы</a:t>
            </a:r>
            <a:r>
              <a:rPr lang="ru-RU" sz="1800" dirty="0"/>
              <a:t> </a:t>
            </a:r>
            <a:r>
              <a:rPr lang="ru-RU" sz="1800" dirty="0" err="1"/>
              <a:t>нақты</a:t>
            </a:r>
            <a:r>
              <a:rPr lang="ru-RU" sz="1800" dirty="0"/>
              <a:t> </a:t>
            </a:r>
            <a:r>
              <a:rPr lang="ru-RU" sz="1800" dirty="0" err="1"/>
              <a:t>кінәлі</a:t>
            </a:r>
            <a:r>
              <a:rPr lang="ru-RU" sz="1800" dirty="0"/>
              <a:t> </a:t>
            </a:r>
            <a:r>
              <a:rPr lang="ru-RU" sz="1800" dirty="0" err="1"/>
              <a:t>тұлға</a:t>
            </a:r>
            <a:r>
              <a:rPr lang="ru-RU" sz="1800" dirty="0"/>
              <a:t> </a:t>
            </a:r>
            <a:r>
              <a:rPr lang="ru-RU" sz="1800" dirty="0" err="1"/>
              <a:t>дебиторлық</a:t>
            </a:r>
            <a:r>
              <a:rPr lang="ru-RU" sz="1800" dirty="0"/>
              <a:t> </a:t>
            </a:r>
            <a:r>
              <a:rPr lang="ru-RU" sz="1800" dirty="0" err="1"/>
              <a:t>қарыз</a:t>
            </a:r>
            <a:r>
              <a:rPr lang="ru-RU" sz="1800" dirty="0"/>
              <a:t> </a:t>
            </a:r>
            <a:r>
              <a:rPr lang="ru-RU" sz="1800" dirty="0" err="1"/>
              <a:t>ретінде</a:t>
            </a:r>
            <a:r>
              <a:rPr lang="ru-RU" sz="1800" dirty="0"/>
              <a:t> </a:t>
            </a:r>
            <a:r>
              <a:rPr lang="ru-RU" sz="1800" dirty="0" err="1"/>
              <a:t>ресімделеді</a:t>
            </a:r>
            <a:r>
              <a:rPr lang="ru-RU" sz="1800" dirty="0"/>
              <a:t>.</a:t>
            </a:r>
          </a:p>
          <a:p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73892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828" t="13536" r="12384" b="8449"/>
          <a:stretch/>
        </p:blipFill>
        <p:spPr>
          <a:xfrm>
            <a:off x="1585651" y="696036"/>
            <a:ext cx="9816034" cy="6059607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type="title"/>
          </p:nvPr>
        </p:nvSpPr>
        <p:spPr>
          <a:xfrm>
            <a:off x="1484312" y="231468"/>
            <a:ext cx="10018712" cy="464568"/>
          </a:xfrm>
        </p:spPr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accent2"/>
                </a:solidFill>
              </a:rPr>
              <a:t>Түгендеу актісінің үлгісі</a:t>
            </a:r>
            <a:endParaRPr lang="ru-RU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650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212</TotalTime>
  <Words>393</Words>
  <Application>Microsoft Office PowerPoint</Application>
  <PresentationFormat>Широкоэкранный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Corbel</vt:lpstr>
      <vt:lpstr>Times New Roman</vt:lpstr>
      <vt:lpstr>Параллакс</vt:lpstr>
      <vt:lpstr>Түгендеу </vt:lpstr>
      <vt:lpstr>Қарастырылатын сұрақтар:</vt:lpstr>
      <vt:lpstr>Презентация PowerPoint</vt:lpstr>
      <vt:lpstr>Түгендеуді жүргізу мақсаты</vt:lpstr>
      <vt:lpstr>Түгендеудің түрлері мен олардың сипаттамалары </vt:lpstr>
      <vt:lpstr>Түгендеу міндетті түрде жүргізілетін жағдайлар </vt:lpstr>
      <vt:lpstr>Түгендеу жүргізу тәртібі және мерзімдері</vt:lpstr>
      <vt:lpstr>Бухгалтерлік есеп стандарттарына сәйкес түгендеу нәтижелерін келесідей тәртіппен реттейді: </vt:lpstr>
      <vt:lpstr>Түгендеу актісінің үлгісі</vt:lpstr>
      <vt:lpstr>Презентация PowerPoint</vt:lpstr>
      <vt:lpstr>Бақылау сұрақтары: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Түгендеу</dc:title>
  <dc:creator>Гульжан</dc:creator>
  <cp:lastModifiedBy>Гульжан</cp:lastModifiedBy>
  <cp:revision>12</cp:revision>
  <dcterms:created xsi:type="dcterms:W3CDTF">2020-09-14T12:21:18Z</dcterms:created>
  <dcterms:modified xsi:type="dcterms:W3CDTF">2020-09-16T05:31:57Z</dcterms:modified>
</cp:coreProperties>
</file>